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4"/>
    <p:sldMasterId id="2147483730" r:id="rId5"/>
  </p:sldMasterIdLst>
  <p:notesMasterIdLst>
    <p:notesMasterId r:id="rId43"/>
  </p:notesMasterIdLst>
  <p:handoutMasterIdLst>
    <p:handoutMasterId r:id="rId44"/>
  </p:handoutMasterIdLst>
  <p:sldIdLst>
    <p:sldId id="351" r:id="rId6"/>
    <p:sldId id="378" r:id="rId7"/>
    <p:sldId id="353" r:id="rId8"/>
    <p:sldId id="354" r:id="rId9"/>
    <p:sldId id="357" r:id="rId10"/>
    <p:sldId id="358" r:id="rId11"/>
    <p:sldId id="380" r:id="rId12"/>
    <p:sldId id="379" r:id="rId13"/>
    <p:sldId id="381" r:id="rId14"/>
    <p:sldId id="386" r:id="rId15"/>
    <p:sldId id="361" r:id="rId16"/>
    <p:sldId id="363" r:id="rId17"/>
    <p:sldId id="360" r:id="rId18"/>
    <p:sldId id="362" r:id="rId19"/>
    <p:sldId id="365" r:id="rId20"/>
    <p:sldId id="373" r:id="rId21"/>
    <p:sldId id="371" r:id="rId22"/>
    <p:sldId id="372" r:id="rId23"/>
    <p:sldId id="364" r:id="rId24"/>
    <p:sldId id="366" r:id="rId25"/>
    <p:sldId id="367" r:id="rId26"/>
    <p:sldId id="375" r:id="rId27"/>
    <p:sldId id="368" r:id="rId28"/>
    <p:sldId id="374" r:id="rId29"/>
    <p:sldId id="376" r:id="rId30"/>
    <p:sldId id="377" r:id="rId31"/>
    <p:sldId id="356" r:id="rId32"/>
    <p:sldId id="355" r:id="rId33"/>
    <p:sldId id="369" r:id="rId34"/>
    <p:sldId id="370" r:id="rId35"/>
    <p:sldId id="382" r:id="rId36"/>
    <p:sldId id="383" r:id="rId37"/>
    <p:sldId id="384" r:id="rId38"/>
    <p:sldId id="385" r:id="rId39"/>
    <p:sldId id="387" r:id="rId40"/>
    <p:sldId id="388" r:id="rId41"/>
    <p:sldId id="389" r:id="rId42"/>
  </p:sldIdLst>
  <p:sldSz cx="9144000" cy="6858000" type="screen4x3"/>
  <p:notesSz cx="6669088" cy="9928225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 Krähenbühl" initials="AK" lastIdx="1" clrIdx="0">
    <p:extLst>
      <p:ext uri="{19B8F6BF-5375-455C-9EA6-DF929625EA0E}">
        <p15:presenceInfo xmlns:p15="http://schemas.microsoft.com/office/powerpoint/2012/main" userId="908bdafde86fa4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85A"/>
    <a:srgbClr val="FF3300"/>
    <a:srgbClr val="CCECFF"/>
    <a:srgbClr val="A3FBF3"/>
    <a:srgbClr val="00FF99"/>
    <a:srgbClr val="003A1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02" autoAdjust="0"/>
    <p:restoredTop sz="94662" autoAdjust="0"/>
  </p:normalViewPr>
  <p:slideViewPr>
    <p:cSldViewPr showGuides="1">
      <p:cViewPr varScale="1">
        <p:scale>
          <a:sx n="170" d="100"/>
          <a:sy n="170" d="100"/>
        </p:scale>
        <p:origin x="13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3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F62FC0-F2E6-479D-A12F-0C3FA6D56E57}" type="datetimeFigureOut">
              <a:rPr lang="de-CH"/>
              <a:pPr>
                <a:defRPr/>
              </a:pPr>
              <a:t>12.09.25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C49CF2-B360-41CA-B198-3E3090F7E16F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23480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6463"/>
            <a:ext cx="5335588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Textmasterformate durch Klicken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975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C26250D-844C-48C7-901B-F6EA7EDB14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50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28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8286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74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78286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74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 t="68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1196752"/>
            <a:ext cx="8291513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708920"/>
            <a:ext cx="8229600" cy="302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88641"/>
            <a:ext cx="2520000" cy="746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4" r:id="rId2"/>
    <p:sldLayoutId id="2147484755" r:id="rId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 t="68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0814" y="1268760"/>
            <a:ext cx="8290984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924944"/>
            <a:ext cx="8229600" cy="280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04160"/>
            <a:ext cx="2520000" cy="7468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52" r:id="rId1"/>
    <p:sldLayoutId id="2147484753" r:id="rId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ctrTitle"/>
          </p:nvPr>
        </p:nvSpPr>
        <p:spPr>
          <a:xfrm>
            <a:off x="755650" y="1916113"/>
            <a:ext cx="7772400" cy="2592387"/>
          </a:xfrm>
        </p:spPr>
        <p:txBody>
          <a:bodyPr/>
          <a:lstStyle/>
          <a:p>
            <a:r>
              <a:rPr lang="de-CH" altLang="de-DE" sz="5400" dirty="0"/>
              <a:t>Züchter &amp; Obmänner-Tagung 13.9.25 Landschlacht/TG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2BDED34-EEF9-A8A4-4D78-F28137049862}"/>
              </a:ext>
            </a:extLst>
          </p:cNvPr>
          <p:cNvSpPr txBox="1"/>
          <p:nvPr/>
        </p:nvSpPr>
        <p:spPr>
          <a:xfrm>
            <a:off x="395536" y="260648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800" dirty="0"/>
              <a:t>Giftige Pflanzen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ED4529-F225-1045-F18B-68EA58DAE188}"/>
              </a:ext>
            </a:extLst>
          </p:cNvPr>
          <p:cNvSpPr txBox="1"/>
          <p:nvPr/>
        </p:nvSpPr>
        <p:spPr>
          <a:xfrm>
            <a:off x="611560" y="1916832"/>
            <a:ext cx="769550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Es kommen immer wieder unnötige Todesfälle – gerade an Ausstellungen</a:t>
            </a:r>
          </a:p>
          <a:p>
            <a:r>
              <a:rPr lang="de-CH" dirty="0"/>
              <a:t>Vor.</a:t>
            </a:r>
          </a:p>
          <a:p>
            <a:endParaRPr lang="de-CH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dirty="0"/>
              <a:t>Schlimmster Fall               Weihnachtssterne   (Deko)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dirty="0" err="1"/>
              <a:t>Buchsbau</a:t>
            </a:r>
            <a:endParaRPr lang="de-CH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dirty="0"/>
              <a:t>Goldregen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dirty="0">
                <a:solidFill>
                  <a:srgbClr val="FF0000"/>
                </a:solidFill>
              </a:rPr>
              <a:t>Oleander !!!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dirty="0">
                <a:solidFill>
                  <a:srgbClr val="FF0000"/>
                </a:solidFill>
              </a:rPr>
              <a:t>Herbstzeitlose    (sehr stark giftig – auch im Heu)          Juraweiden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CH" dirty="0">
                <a:solidFill>
                  <a:srgbClr val="FF0000"/>
                </a:solidFill>
              </a:rPr>
              <a:t>Eichnüsse   </a:t>
            </a:r>
            <a:r>
              <a:rPr lang="de-CH" dirty="0">
                <a:solidFill>
                  <a:schemeClr val="accent2">
                    <a:lumMod val="75000"/>
                  </a:schemeClr>
                </a:solidFill>
              </a:rPr>
              <a:t>(für Tauben unproblematisch)</a:t>
            </a:r>
          </a:p>
        </p:txBody>
      </p:sp>
    </p:spTree>
    <p:extLst>
      <p:ext uri="{BB962C8B-B14F-4D97-AF65-F5344CB8AC3E}">
        <p14:creationId xmlns:p14="http://schemas.microsoft.com/office/powerpoint/2010/main" val="149462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C28469-4B86-B8FE-7400-CFCA9FCD3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4584" y="116632"/>
            <a:ext cx="7772400" cy="1470025"/>
          </a:xfrm>
        </p:spPr>
        <p:txBody>
          <a:bodyPr/>
          <a:lstStyle/>
          <a:p>
            <a:pPr algn="ctr"/>
            <a:r>
              <a:rPr lang="de-CH" sz="3600" dirty="0"/>
              <a:t>Abteilung Kaninchen &amp; Meerschweinchen</a:t>
            </a:r>
          </a:p>
        </p:txBody>
      </p:sp>
      <p:pic>
        <p:nvPicPr>
          <p:cNvPr id="7" name="Grafik 6" descr="Ein Bild, das Text, Screenshot enthält.&#10;&#10;KI-generierte Inhalte können fehlerhaft sein.">
            <a:extLst>
              <a:ext uri="{FF2B5EF4-FFF2-40B4-BE49-F238E27FC236}">
                <a16:creationId xmlns:a16="http://schemas.microsoft.com/office/drawing/2014/main" id="{0BDD9485-A650-C206-A455-418446F7E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138" y="1340768"/>
            <a:ext cx="5805569" cy="461007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4317358-67B3-3BE5-8E85-8C6E0AA7A653}"/>
              </a:ext>
            </a:extLst>
          </p:cNvPr>
          <p:cNvSpPr txBox="1"/>
          <p:nvPr/>
        </p:nvSpPr>
        <p:spPr>
          <a:xfrm rot="20962561">
            <a:off x="389236" y="1681334"/>
            <a:ext cx="2220924" cy="954107"/>
          </a:xfrm>
          <a:prstGeom prst="rect">
            <a:avLst/>
          </a:prstGeom>
          <a:noFill/>
          <a:ln w="38100">
            <a:solidFill>
              <a:schemeClr val="tx1"/>
            </a:solidFill>
          </a:ln>
          <a:scene3d>
            <a:camera prst="obliqueTop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srgbClr val="00C85A"/>
                </a:solidFill>
              </a:rPr>
              <a:t>Profizüchter &amp; Mäster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AC3D3A1-A062-8E00-BB61-072DBDF84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49" y="3212976"/>
            <a:ext cx="2847975" cy="160972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A108BFE-CAA3-BC3C-09BF-C09719088409}"/>
              </a:ext>
            </a:extLst>
          </p:cNvPr>
          <p:cNvSpPr txBox="1"/>
          <p:nvPr/>
        </p:nvSpPr>
        <p:spPr>
          <a:xfrm>
            <a:off x="3131839" y="6021288"/>
            <a:ext cx="580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Kosten pro Mastplatz     Krieger Ruswil  ca. 85.- 87.--</a:t>
            </a:r>
          </a:p>
        </p:txBody>
      </p:sp>
    </p:spTree>
    <p:extLst>
      <p:ext uri="{BB962C8B-B14F-4D97-AF65-F5344CB8AC3E}">
        <p14:creationId xmlns:p14="http://schemas.microsoft.com/office/powerpoint/2010/main" val="273601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D1ABB798-9275-FF41-235C-7130FB216991}"/>
              </a:ext>
            </a:extLst>
          </p:cNvPr>
          <p:cNvSpPr txBox="1"/>
          <p:nvPr/>
        </p:nvSpPr>
        <p:spPr>
          <a:xfrm>
            <a:off x="323528" y="188640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rgbClr val="00C85A"/>
                </a:solidFill>
              </a:rPr>
              <a:t>Beispiel eines geschlossenen </a:t>
            </a:r>
          </a:p>
          <a:p>
            <a:r>
              <a:rPr lang="de-CH" sz="2400" dirty="0">
                <a:solidFill>
                  <a:srgbClr val="00C85A"/>
                </a:solidFill>
              </a:rPr>
              <a:t>Zucht &amp; Mastbetriebs aus der Schweiz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BA36751-77BA-F463-59E5-B01D43CAFB55}"/>
              </a:ext>
            </a:extLst>
          </p:cNvPr>
          <p:cNvSpPr txBox="1"/>
          <p:nvPr/>
        </p:nvSpPr>
        <p:spPr>
          <a:xfrm>
            <a:off x="467544" y="1340768"/>
            <a:ext cx="741682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/>
              <a:t>116 Zibben – 4 Böcke – 1100 MSP</a:t>
            </a:r>
          </a:p>
          <a:p>
            <a:r>
              <a:rPr lang="de-CH" dirty="0"/>
              <a:t>7.0-8.2 Würfe/Jahr   mind. 65 Jungtiere pro Zippe/Jahr</a:t>
            </a:r>
          </a:p>
          <a:p>
            <a:r>
              <a:rPr lang="de-CH" dirty="0"/>
              <a:t>Zuchteinsatz pro Zibbe   3-4 Jahre</a:t>
            </a:r>
          </a:p>
          <a:p>
            <a:endParaRPr lang="de-CH" sz="800" dirty="0"/>
          </a:p>
          <a:p>
            <a:r>
              <a:rPr lang="de-CH" dirty="0"/>
              <a:t>42 Tage Zyklus</a:t>
            </a:r>
          </a:p>
          <a:p>
            <a:r>
              <a:rPr lang="de-CH" dirty="0"/>
              <a:t>11 Tage nach Ablegen wird künstlich besamt</a:t>
            </a:r>
          </a:p>
          <a:p>
            <a:r>
              <a:rPr lang="de-CH" dirty="0"/>
              <a:t>33 Tage Aufzucht</a:t>
            </a:r>
          </a:p>
          <a:p>
            <a:r>
              <a:rPr lang="de-CH" dirty="0"/>
              <a:t>(Wurfausgleich sobald möglich - Gruppenablegen)</a:t>
            </a:r>
          </a:p>
          <a:p>
            <a:r>
              <a:rPr lang="de-CH" dirty="0"/>
              <a:t>Luft wird 80 cm ab Boden abgesogen</a:t>
            </a:r>
          </a:p>
          <a:p>
            <a:r>
              <a:rPr lang="de-CH" dirty="0"/>
              <a:t>14-17 Std. Tageslicht</a:t>
            </a:r>
          </a:p>
          <a:p>
            <a:r>
              <a:rPr lang="de-CH" dirty="0"/>
              <a:t>Wasser wird in der </a:t>
            </a:r>
            <a:r>
              <a:rPr lang="de-CH" dirty="0" err="1"/>
              <a:t>probl</a:t>
            </a:r>
            <a:r>
              <a:rPr lang="de-CH" dirty="0"/>
              <a:t>. Zeit mit Chlor behandelt</a:t>
            </a:r>
          </a:p>
          <a:p>
            <a:endParaRPr lang="de-CH" dirty="0"/>
          </a:p>
          <a:p>
            <a:r>
              <a:rPr lang="de-CH" dirty="0"/>
              <a:t>Abgänge &lt; 10% von d. Aufzucht bis Ende </a:t>
            </a:r>
            <a:r>
              <a:rPr lang="de-CH" dirty="0" err="1"/>
              <a:t>Ausmast</a:t>
            </a:r>
            <a:r>
              <a:rPr lang="de-CH" dirty="0"/>
              <a:t> ist Norm</a:t>
            </a:r>
          </a:p>
          <a:p>
            <a:r>
              <a:rPr lang="de-CH" dirty="0"/>
              <a:t>                   die höchsten Abgänge sind 3 Wochen nach Absetzen</a:t>
            </a:r>
          </a:p>
        </p:txBody>
      </p:sp>
    </p:spTree>
    <p:extLst>
      <p:ext uri="{BB962C8B-B14F-4D97-AF65-F5344CB8AC3E}">
        <p14:creationId xmlns:p14="http://schemas.microsoft.com/office/powerpoint/2010/main" val="2726944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23D5FB4B-FE02-C65F-DCAD-C9E4CC539434}"/>
              </a:ext>
            </a:extLst>
          </p:cNvPr>
          <p:cNvSpPr txBox="1"/>
          <p:nvPr/>
        </p:nvSpPr>
        <p:spPr>
          <a:xfrm>
            <a:off x="323528" y="303039"/>
            <a:ext cx="70567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rgbClr val="00C85A"/>
                </a:solidFill>
              </a:rPr>
              <a:t>Lange Zeit ZIKA  =  Zimmermann Kaninchen  D</a:t>
            </a:r>
          </a:p>
          <a:p>
            <a:r>
              <a:rPr lang="de-CH" b="1" dirty="0">
                <a:solidFill>
                  <a:srgbClr val="00C85A"/>
                </a:solidFill>
              </a:rPr>
              <a:t>Seit 2024 </a:t>
            </a:r>
            <a:r>
              <a:rPr lang="de-CH" b="1" dirty="0" err="1">
                <a:solidFill>
                  <a:srgbClr val="00C85A"/>
                </a:solidFill>
              </a:rPr>
              <a:t>Pannon</a:t>
            </a:r>
            <a:r>
              <a:rPr lang="de-CH" b="1" dirty="0">
                <a:solidFill>
                  <a:srgbClr val="00C85A"/>
                </a:solidFill>
              </a:rPr>
              <a:t> White aus Ungarn </a:t>
            </a:r>
            <a:r>
              <a:rPr lang="de-CH" sz="1200" dirty="0">
                <a:solidFill>
                  <a:srgbClr val="00C85A"/>
                </a:solidFill>
              </a:rPr>
              <a:t>d. Import Sperma</a:t>
            </a:r>
          </a:p>
          <a:p>
            <a:r>
              <a:rPr lang="de-CH" sz="1200" dirty="0">
                <a:solidFill>
                  <a:srgbClr val="00C85A"/>
                </a:solidFill>
              </a:rPr>
              <a:t>(für Mutterlinie)  - Vaterlinie (aus weissen Riesen u. Zika Hybriden).</a:t>
            </a:r>
          </a:p>
          <a:p>
            <a:endParaRPr lang="de-CH" dirty="0"/>
          </a:p>
          <a:p>
            <a:r>
              <a:rPr lang="de-CH" b="1" dirty="0"/>
              <a:t>Einziger Züchter für Vermehrungsbetriebe: Ueli Wullschleger </a:t>
            </a:r>
            <a:r>
              <a:rPr lang="de-CH" b="1" dirty="0" err="1"/>
              <a:t>Vordemwald</a:t>
            </a:r>
            <a:r>
              <a:rPr lang="de-CH" b="1" dirty="0"/>
              <a:t>/AG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2621458-BEB3-18FE-9937-59E3A4A24E02}"/>
              </a:ext>
            </a:extLst>
          </p:cNvPr>
          <p:cNvSpPr txBox="1"/>
          <p:nvPr/>
        </p:nvSpPr>
        <p:spPr>
          <a:xfrm>
            <a:off x="344633" y="1886816"/>
            <a:ext cx="3441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Ca. 30 Profi-Züchter u. Mäster CH  &gt; 500 Tieren</a:t>
            </a:r>
          </a:p>
          <a:p>
            <a:r>
              <a:rPr lang="de-CH" dirty="0"/>
              <a:t>2019 wurden 588’000kg Kaninchenfleisch produziert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0E845C1-325B-27B8-1580-71B9B637989F}"/>
              </a:ext>
            </a:extLst>
          </p:cNvPr>
          <p:cNvSpPr txBox="1"/>
          <p:nvPr/>
        </p:nvSpPr>
        <p:spPr>
          <a:xfrm>
            <a:off x="347146" y="3323755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Kyburz Vieh &amp; Fleisch Lupfig AG </a:t>
            </a:r>
          </a:p>
          <a:p>
            <a:r>
              <a:rPr lang="de-CH" dirty="0"/>
              <a:t>2024  -68’000 Kaninchen geschlachtet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574932D-6EE6-217E-A961-4B7B56FB8584}"/>
              </a:ext>
            </a:extLst>
          </p:cNvPr>
          <p:cNvSpPr txBox="1"/>
          <p:nvPr/>
        </p:nvSpPr>
        <p:spPr>
          <a:xfrm>
            <a:off x="395536" y="4527015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Coop hat für 2025</a:t>
            </a:r>
          </a:p>
          <a:p>
            <a:r>
              <a:rPr lang="de-CH" dirty="0"/>
              <a:t>40’000kg CH Kaninchenfleisch budgetiert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BCE7D271-3384-EB56-91E0-273B1D14D1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230457"/>
              </p:ext>
            </p:extLst>
          </p:nvPr>
        </p:nvGraphicFramePr>
        <p:xfrm>
          <a:off x="3834810" y="1916832"/>
          <a:ext cx="4481606" cy="3323452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2801004">
                  <a:extLst>
                    <a:ext uri="{9D8B030D-6E8A-4147-A177-3AD203B41FA5}">
                      <a16:colId xmlns:a16="http://schemas.microsoft.com/office/drawing/2014/main" val="1350829485"/>
                    </a:ext>
                  </a:extLst>
                </a:gridCol>
                <a:gridCol w="1680602">
                  <a:extLst>
                    <a:ext uri="{9D8B030D-6E8A-4147-A177-3AD203B41FA5}">
                      <a16:colId xmlns:a16="http://schemas.microsoft.com/office/drawing/2014/main" val="3623788282"/>
                    </a:ext>
                  </a:extLst>
                </a:gridCol>
              </a:tblGrid>
              <a:tr h="700817">
                <a:tc gridSpan="2">
                  <a:txBody>
                    <a:bodyPr/>
                    <a:lstStyle/>
                    <a:p>
                      <a:r>
                        <a:rPr lang="de-CH" dirty="0"/>
                        <a:t>Leistungsdaten der Zika/</a:t>
                      </a:r>
                      <a:r>
                        <a:rPr lang="de-CH" dirty="0" err="1"/>
                        <a:t>Pannon</a:t>
                      </a:r>
                      <a:r>
                        <a:rPr lang="de-CH" dirty="0"/>
                        <a:t> Hybriden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161918"/>
                  </a:ext>
                </a:extLst>
              </a:tr>
              <a:tr h="407724">
                <a:tc>
                  <a:txBody>
                    <a:bodyPr/>
                    <a:lstStyle/>
                    <a:p>
                      <a:r>
                        <a:rPr lang="de-CH" dirty="0"/>
                        <a:t>Alter b. Mastbeginn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28 Tage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800177"/>
                  </a:ext>
                </a:extLst>
              </a:tr>
              <a:tr h="407724">
                <a:tc>
                  <a:txBody>
                    <a:bodyPr/>
                    <a:lstStyle/>
                    <a:p>
                      <a:r>
                        <a:rPr lang="de-CH" dirty="0"/>
                        <a:t>Gewicht Mastbeginn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800 gr.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722167"/>
                  </a:ext>
                </a:extLst>
              </a:tr>
              <a:tr h="584015">
                <a:tc>
                  <a:txBody>
                    <a:bodyPr/>
                    <a:lstStyle/>
                    <a:p>
                      <a:r>
                        <a:rPr lang="de-CH" dirty="0"/>
                        <a:t>Alter </a:t>
                      </a:r>
                      <a:r>
                        <a:rPr lang="de-CH" dirty="0" err="1"/>
                        <a:t>Mastende</a:t>
                      </a:r>
                      <a:endParaRPr lang="de-CH" dirty="0"/>
                    </a:p>
                    <a:p>
                      <a:r>
                        <a:rPr lang="de-CH" sz="1100" dirty="0"/>
                        <a:t>Aufzucht &amp; Mast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84 Tage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6844467"/>
                  </a:ext>
                </a:extLst>
              </a:tr>
              <a:tr h="407724">
                <a:tc>
                  <a:txBody>
                    <a:bodyPr/>
                    <a:lstStyle/>
                    <a:p>
                      <a:r>
                        <a:rPr lang="de-CH" dirty="0"/>
                        <a:t>Gewicht </a:t>
                      </a:r>
                      <a:r>
                        <a:rPr lang="de-CH" dirty="0" err="1"/>
                        <a:t>Mastende</a:t>
                      </a:r>
                      <a:endParaRPr lang="de-CH" dirty="0"/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3200 gr.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035922"/>
                  </a:ext>
                </a:extLst>
              </a:tr>
              <a:tr h="407724">
                <a:tc>
                  <a:txBody>
                    <a:bodyPr/>
                    <a:lstStyle/>
                    <a:p>
                      <a:r>
                        <a:rPr lang="de-CH" dirty="0"/>
                        <a:t>Masttageszunahmen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45-50gr.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492405"/>
                  </a:ext>
                </a:extLst>
              </a:tr>
              <a:tr h="407724">
                <a:tc>
                  <a:txBody>
                    <a:bodyPr/>
                    <a:lstStyle/>
                    <a:p>
                      <a:r>
                        <a:rPr lang="de-CH" dirty="0"/>
                        <a:t>Futterverwertung 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2.8-3.0kg</a:t>
                      </a:r>
                    </a:p>
                  </a:txBody>
                  <a:tcPr>
                    <a:solidFill>
                      <a:srgbClr val="00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7899285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86104B7-255C-A8D1-CE14-8335E51636F4}"/>
              </a:ext>
            </a:extLst>
          </p:cNvPr>
          <p:cNvSpPr txBox="1"/>
          <p:nvPr/>
        </p:nvSpPr>
        <p:spPr>
          <a:xfrm>
            <a:off x="3203848" y="5517232"/>
            <a:ext cx="5184576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Vergleich Deutschland:</a:t>
            </a:r>
          </a:p>
          <a:p>
            <a:r>
              <a:rPr lang="de-CH" dirty="0"/>
              <a:t>41’000 </a:t>
            </a:r>
            <a:r>
              <a:rPr lang="de-CH" dirty="0" err="1"/>
              <a:t>to</a:t>
            </a:r>
            <a:r>
              <a:rPr lang="de-CH" dirty="0"/>
              <a:t> Kaninchenfleisch durch 25 </a:t>
            </a:r>
            <a:r>
              <a:rPr lang="de-CH" dirty="0" err="1"/>
              <a:t>Mio</a:t>
            </a:r>
            <a:r>
              <a:rPr lang="de-CH" dirty="0"/>
              <a:t> Kaninchen</a:t>
            </a:r>
          </a:p>
        </p:txBody>
      </p:sp>
    </p:spTree>
    <p:extLst>
      <p:ext uri="{BB962C8B-B14F-4D97-AF65-F5344CB8AC3E}">
        <p14:creationId xmlns:p14="http://schemas.microsoft.com/office/powerpoint/2010/main" val="184461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84ECEBE-2A03-AD7B-E89B-AAAE747F4C16}"/>
              </a:ext>
            </a:extLst>
          </p:cNvPr>
          <p:cNvSpPr txBox="1"/>
          <p:nvPr/>
        </p:nvSpPr>
        <p:spPr>
          <a:xfrm>
            <a:off x="323528" y="476672"/>
            <a:ext cx="741682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/>
              <a:t>Muttertiere in Ungarn   - </a:t>
            </a:r>
          </a:p>
          <a:p>
            <a:r>
              <a:rPr lang="de-CH" sz="3200" b="1" dirty="0"/>
              <a:t>Rasse </a:t>
            </a:r>
            <a:r>
              <a:rPr lang="de-CH" sz="3200" b="1" dirty="0" err="1"/>
              <a:t>Pannon</a:t>
            </a:r>
            <a:r>
              <a:rPr lang="de-CH" sz="3200" b="1" dirty="0"/>
              <a:t> White</a:t>
            </a:r>
          </a:p>
          <a:p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Halle 30x60m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Praktisch keine Gebäudehülle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Kein Heu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Keine Einstreu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Haltung auf Gitterrosten/Tiere sind an Läufen stark behaart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Kaninchen muss 3 x hoppeln können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Kaum je Flechtenprobleme -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8 Kaninchen/1,2m2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Schneckenfütterung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Tiere sind sehr sauber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Mäster braucht 2300 t/Futter/Woche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Schlachtung pro Halbtag mind. 5000 Kaninchen, bis 8000 möglich</a:t>
            </a:r>
          </a:p>
        </p:txBody>
      </p:sp>
    </p:spTree>
    <p:extLst>
      <p:ext uri="{BB962C8B-B14F-4D97-AF65-F5344CB8AC3E}">
        <p14:creationId xmlns:p14="http://schemas.microsoft.com/office/powerpoint/2010/main" val="2646948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87201-77EE-8860-DB00-CACE5E59F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43" y="776407"/>
            <a:ext cx="8291513" cy="1282700"/>
          </a:xfrm>
        </p:spPr>
        <p:txBody>
          <a:bodyPr/>
          <a:lstStyle/>
          <a:p>
            <a:r>
              <a:rPr lang="de-CH" dirty="0"/>
              <a:t>Hauptprobleme Gesundheit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B2E4AC-939E-EB87-5EE4-5EDD8EA578F6}"/>
              </a:ext>
            </a:extLst>
          </p:cNvPr>
          <p:cNvSpPr txBox="1"/>
          <p:nvPr/>
        </p:nvSpPr>
        <p:spPr>
          <a:xfrm>
            <a:off x="683568" y="184482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Aktuell sind über 30 </a:t>
            </a:r>
            <a:r>
              <a:rPr lang="de-CH" dirty="0" err="1"/>
              <a:t>Kokzidienarten</a:t>
            </a:r>
            <a:r>
              <a:rPr lang="de-CH" dirty="0"/>
              <a:t> </a:t>
            </a:r>
            <a:r>
              <a:rPr lang="de-CH" dirty="0" err="1"/>
              <a:t>bekann</a:t>
            </a:r>
            <a:r>
              <a:rPr lang="de-CH" dirty="0"/>
              <a:t>, die je nach Gattung Leber od. Darmkokzidiosen auslösen können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A5F6EAC0-3AAD-6B43-F71D-1B6E185E8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763852"/>
              </p:ext>
            </p:extLst>
          </p:nvPr>
        </p:nvGraphicFramePr>
        <p:xfrm>
          <a:off x="611560" y="2708920"/>
          <a:ext cx="7776864" cy="2769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1233968499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510160476"/>
                    </a:ext>
                  </a:extLst>
                </a:gridCol>
              </a:tblGrid>
              <a:tr h="373747">
                <a:tc>
                  <a:txBody>
                    <a:bodyPr/>
                    <a:lstStyle/>
                    <a:p>
                      <a:pPr algn="l"/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Leberkokzidiose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>
                          <a:solidFill>
                            <a:schemeClr val="tx1"/>
                          </a:solidFill>
                        </a:rPr>
                        <a:t>Darmkokzidiose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606315"/>
                  </a:ext>
                </a:extLst>
              </a:tr>
              <a:tr h="645098">
                <a:tc>
                  <a:txBody>
                    <a:bodyPr/>
                    <a:lstStyle/>
                    <a:p>
                      <a:r>
                        <a:rPr lang="de-CH" dirty="0"/>
                        <a:t>Meist ältere Tiere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 err="1"/>
                        <a:t>i.d</a:t>
                      </a:r>
                      <a:r>
                        <a:rPr lang="de-CH" dirty="0"/>
                        <a:t>. Regel bei Jungtieren im Alter von 6-8 Wochen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4752161"/>
                  </a:ext>
                </a:extLst>
              </a:tr>
              <a:tr h="1750981">
                <a:tc>
                  <a:txBody>
                    <a:bodyPr/>
                    <a:lstStyle/>
                    <a:p>
                      <a:r>
                        <a:rPr lang="de-CH" dirty="0"/>
                        <a:t>Kokzidien gelangen mittels Blut vom Darm in die Leber:</a:t>
                      </a:r>
                    </a:p>
                    <a:p>
                      <a:r>
                        <a:rPr lang="de-CH" dirty="0"/>
                        <a:t>Ersichtlich durch entzündete </a:t>
                      </a:r>
                      <a:r>
                        <a:rPr lang="de-CH" dirty="0" err="1"/>
                        <a:t>Abzesse</a:t>
                      </a:r>
                      <a:r>
                        <a:rPr lang="de-CH" dirty="0"/>
                        <a:t> auf u. in der Leber u. Gallengängen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Kokzidien führen z. Entzündungen auf der Darmschleimhaut.</a:t>
                      </a:r>
                    </a:p>
                    <a:p>
                      <a:r>
                        <a:rPr lang="de-CH" dirty="0" err="1"/>
                        <a:t>Verdauungstörungen</a:t>
                      </a:r>
                      <a:r>
                        <a:rPr lang="de-CH" dirty="0"/>
                        <a:t>, ungenügende Nährstoffaufnahme, Austrocknung uns Durchfall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355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6539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A8CA52-1595-ACDC-68AC-091EA96D2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08720"/>
            <a:ext cx="5960913" cy="448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1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A49DA1A-8B60-B813-6189-5B8A4CCA4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6451154" cy="42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79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DA92D0C-CDF3-F167-9F00-E17FB070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52736"/>
            <a:ext cx="7007696" cy="453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98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4764B-EF80-5FB0-D0F3-1ABB9B25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994172"/>
            <a:ext cx="8291513" cy="1282700"/>
          </a:xfrm>
        </p:spPr>
        <p:txBody>
          <a:bodyPr/>
          <a:lstStyle/>
          <a:p>
            <a:pPr algn="ctr"/>
            <a:r>
              <a:rPr lang="de-CH" dirty="0"/>
              <a:t>Vorbeugung und Heilung</a:t>
            </a:r>
            <a:br>
              <a:rPr lang="de-CH" dirty="0"/>
            </a:br>
            <a:r>
              <a:rPr lang="de-CH" dirty="0"/>
              <a:t>durch frische Pflanzen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8172738-79FF-C6AE-A02A-EF9822131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7864" y="2405563"/>
            <a:ext cx="1905000" cy="18002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DF6140D-4FF1-A6FD-3B7F-FC4F70C5B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2420888"/>
            <a:ext cx="1800200" cy="1800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2B9361-79F8-4C7F-4509-857A794B5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155" y="2478013"/>
            <a:ext cx="2619375" cy="1743075"/>
          </a:xfrm>
          <a:prstGeom prst="rect">
            <a:avLst/>
          </a:prstGeom>
        </p:spPr>
      </p:pic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E84866CE-95B0-7C62-F61A-7B58308970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9252812"/>
              </p:ext>
            </p:extLst>
          </p:nvPr>
        </p:nvGraphicFramePr>
        <p:xfrm>
          <a:off x="827584" y="4509120"/>
          <a:ext cx="788094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1411774102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839097546"/>
                    </a:ext>
                  </a:extLst>
                </a:gridCol>
                <a:gridCol w="2624362">
                  <a:extLst>
                    <a:ext uri="{9D8B030D-6E8A-4147-A177-3AD203B41FA5}">
                      <a16:colId xmlns:a16="http://schemas.microsoft.com/office/drawing/2014/main" val="703304298"/>
                    </a:ext>
                  </a:extLst>
                </a:gridCol>
              </a:tblGrid>
              <a:tr h="326965">
                <a:tc>
                  <a:txBody>
                    <a:bodyPr/>
                    <a:lstStyle/>
                    <a:p>
                      <a:r>
                        <a:rPr lang="de-CH" dirty="0"/>
                        <a:t>Rottanne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dirty="0"/>
                        <a:t>Brennnessel</a:t>
                      </a:r>
                    </a:p>
                  </a:txBody>
                  <a:tcPr>
                    <a:solidFill>
                      <a:srgbClr val="A3FBF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CH" dirty="0"/>
                        <a:t>Brombeerblätter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427420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89E7EBFF-17E6-7D2D-7691-F91361893B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122" y="5013176"/>
            <a:ext cx="2201998" cy="1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5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B9C45A4-5F66-50B2-70E1-D4991B79197B}"/>
              </a:ext>
            </a:extLst>
          </p:cNvPr>
          <p:cNvSpPr txBox="1"/>
          <p:nvPr/>
        </p:nvSpPr>
        <p:spPr>
          <a:xfrm>
            <a:off x="323528" y="404664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Vorstellung Kunz Kunath AG</a:t>
            </a:r>
            <a:endParaRPr lang="de-CH" sz="32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CF71C8-1916-7ABA-471A-55FDFAD51AB2}"/>
              </a:ext>
            </a:extLst>
          </p:cNvPr>
          <p:cNvSpPr txBox="1"/>
          <p:nvPr/>
        </p:nvSpPr>
        <p:spPr>
          <a:xfrm>
            <a:off x="539552" y="989439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Standorte in Weinfelden und Burgdorf</a:t>
            </a:r>
            <a:endParaRPr lang="de-CH" sz="2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C3F137E-7F34-5627-705E-46CCD4BC80E7}"/>
              </a:ext>
            </a:extLst>
          </p:cNvPr>
          <p:cNvSpPr txBox="1"/>
          <p:nvPr/>
        </p:nvSpPr>
        <p:spPr>
          <a:xfrm>
            <a:off x="2123728" y="1459034"/>
            <a:ext cx="7200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&gt; 100 Personen arbeiten b. 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 err="1"/>
              <a:t>Eig.Beratungsdienst</a:t>
            </a:r>
            <a:endParaRPr lang="de-DE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200" dirty="0"/>
              <a:t>Nutztierfütterung mit </a:t>
            </a:r>
            <a:r>
              <a:rPr lang="de-CH" sz="3200" dirty="0" err="1"/>
              <a:t>PM’s</a:t>
            </a:r>
            <a:r>
              <a:rPr lang="de-CH" sz="3200" dirty="0"/>
              <a:t> zu jeder Tierkategorie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200" dirty="0"/>
              <a:t>Grösster Teil wird in der Schweiz hergestellt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200" dirty="0"/>
              <a:t>FORS Futter ein sicherer Mehrwert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023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D9D67-D28F-1002-DB30-DFFE08CCB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7" y="764704"/>
            <a:ext cx="8291513" cy="1282700"/>
          </a:xfrm>
        </p:spPr>
        <p:txBody>
          <a:bodyPr/>
          <a:lstStyle/>
          <a:p>
            <a:r>
              <a:rPr lang="de-CH" dirty="0"/>
              <a:t>Inhaltsstoffe der Brennnessel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44CAC8-7089-6429-2E8B-B6C137504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3025130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Mineralstoffe: </a:t>
            </a:r>
            <a:r>
              <a:rPr lang="de-CH" sz="2400" dirty="0"/>
              <a:t>Kalzium, Kalium, Magnesium</a:t>
            </a:r>
          </a:p>
          <a:p>
            <a:pPr marL="0" indent="0">
              <a:buNone/>
            </a:pPr>
            <a:r>
              <a:rPr lang="de-CH" dirty="0" err="1"/>
              <a:t>Spurenel</a:t>
            </a:r>
            <a:r>
              <a:rPr lang="de-CH" dirty="0"/>
              <a:t>.:      </a:t>
            </a:r>
            <a:r>
              <a:rPr lang="de-CH" sz="2400" dirty="0"/>
              <a:t>Mangan, Kupfer, Eisen, Silizium</a:t>
            </a:r>
          </a:p>
          <a:p>
            <a:pPr marL="0" indent="0">
              <a:buNone/>
            </a:pPr>
            <a:r>
              <a:rPr lang="de-CH" dirty="0"/>
              <a:t>Vitamine:        </a:t>
            </a:r>
            <a:r>
              <a:rPr lang="de-CH" sz="2400" dirty="0"/>
              <a:t>A, B1, B2, B12, C, D, E u. K</a:t>
            </a:r>
          </a:p>
          <a:p>
            <a:pPr marL="0" indent="0">
              <a:buNone/>
            </a:pPr>
            <a:r>
              <a:rPr lang="de-CH" sz="2400" dirty="0"/>
              <a:t>Aminosäuren         (Eiweissbausteine) </a:t>
            </a:r>
          </a:p>
          <a:p>
            <a:pPr marL="0" indent="0">
              <a:buNone/>
            </a:pPr>
            <a:r>
              <a:rPr lang="de-CH" sz="2400" dirty="0"/>
              <a:t>Säuren:                  </a:t>
            </a:r>
            <a:r>
              <a:rPr lang="de-CH" sz="2000" dirty="0"/>
              <a:t>Essig,- Gerbstoffe, Gallus u. Ameisensäure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DB019B-B3D0-433B-4759-F146E5D76C34}"/>
              </a:ext>
            </a:extLst>
          </p:cNvPr>
          <p:cNvSpPr txBox="1"/>
          <p:nvPr/>
        </p:nvSpPr>
        <p:spPr>
          <a:xfrm>
            <a:off x="179512" y="4546788"/>
            <a:ext cx="8291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dirty="0">
                <a:highlight>
                  <a:srgbClr val="CCECFF"/>
                </a:highlight>
              </a:rPr>
              <a:t>Blasen u. Nieren, Blutreinigung, Bronchienschutz, </a:t>
            </a:r>
            <a:r>
              <a:rPr lang="de-CH" dirty="0" err="1">
                <a:highlight>
                  <a:srgbClr val="CCECFF"/>
                </a:highlight>
              </a:rPr>
              <a:t>Entschlackung,Gastritis</a:t>
            </a:r>
            <a:r>
              <a:rPr lang="de-CH" dirty="0">
                <a:highlight>
                  <a:srgbClr val="CCECFF"/>
                </a:highlight>
              </a:rPr>
              <a:t>, Gicht, Infektionsanfälligkeit, </a:t>
            </a:r>
          </a:p>
        </p:txBody>
      </p:sp>
    </p:spTree>
    <p:extLst>
      <p:ext uri="{BB962C8B-B14F-4D97-AF65-F5344CB8AC3E}">
        <p14:creationId xmlns:p14="http://schemas.microsoft.com/office/powerpoint/2010/main" val="937748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62BA8-6B1D-B48A-C0C2-A2C9CC64F2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980728"/>
            <a:ext cx="7772400" cy="1470025"/>
          </a:xfrm>
        </p:spPr>
        <p:txBody>
          <a:bodyPr/>
          <a:lstStyle/>
          <a:p>
            <a:r>
              <a:rPr lang="de-CH" dirty="0"/>
              <a:t>Pflanzliche </a:t>
            </a:r>
            <a:r>
              <a:rPr lang="de-CH" dirty="0" err="1"/>
              <a:t>Oele</a:t>
            </a:r>
            <a:r>
              <a:rPr lang="de-CH" dirty="0"/>
              <a:t> – zur Unterstützung des Immunsystems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9F1C2FB-DE9F-B1FD-F1DC-F52DC23C1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2996952"/>
            <a:ext cx="6400800" cy="1224136"/>
          </a:xfrm>
        </p:spPr>
        <p:txBody>
          <a:bodyPr/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de-CH" sz="2400" b="1" dirty="0" err="1"/>
              <a:t>Schwarzkümmeloel</a:t>
            </a:r>
            <a:r>
              <a:rPr lang="de-CH" dirty="0"/>
              <a:t> </a:t>
            </a:r>
            <a:r>
              <a:rPr lang="de-CH" sz="2000" dirty="0"/>
              <a:t>bis 3 Wo nach Absetzen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de-CH" sz="2400" b="1" dirty="0" err="1"/>
              <a:t>Mariendisteloel</a:t>
            </a:r>
            <a:r>
              <a:rPr lang="de-CH" sz="2000" dirty="0"/>
              <a:t>  Leberreinigung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BF6ECC-3BE7-B747-C8BD-448615E93B00}"/>
              </a:ext>
            </a:extLst>
          </p:cNvPr>
          <p:cNvSpPr txBox="1"/>
          <p:nvPr/>
        </p:nvSpPr>
        <p:spPr>
          <a:xfrm>
            <a:off x="539552" y="443711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Über Futter träufeln und umrühren – bindet auch Staub oder direkt über Grundfutter geben</a:t>
            </a:r>
            <a:endParaRPr lang="de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21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563FED-FACE-0CC7-CA0D-0BD94963F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47" y="1412776"/>
            <a:ext cx="5406746" cy="37426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184D764-4471-186B-C244-DE349FB20478}"/>
              </a:ext>
            </a:extLst>
          </p:cNvPr>
          <p:cNvSpPr txBox="1"/>
          <p:nvPr/>
        </p:nvSpPr>
        <p:spPr>
          <a:xfrm>
            <a:off x="467544" y="188640"/>
            <a:ext cx="5616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>
                <a:solidFill>
                  <a:srgbClr val="FF3300"/>
                </a:solidFill>
              </a:rPr>
              <a:t>Pflanzenstadium und Veränderungen</a:t>
            </a:r>
          </a:p>
        </p:txBody>
      </p:sp>
    </p:spTree>
    <p:extLst>
      <p:ext uri="{BB962C8B-B14F-4D97-AF65-F5344CB8AC3E}">
        <p14:creationId xmlns:p14="http://schemas.microsoft.com/office/powerpoint/2010/main" val="1090112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F53BE4-5D96-2E73-69B8-A6CCFF7D3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43" y="908720"/>
            <a:ext cx="8291513" cy="1282700"/>
          </a:xfrm>
        </p:spPr>
        <p:txBody>
          <a:bodyPr/>
          <a:lstStyle/>
          <a:p>
            <a:r>
              <a:rPr lang="de-CH" dirty="0"/>
              <a:t>Unsere Kaninchenfutter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8EE4AD3-708C-14EF-10E0-674338905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060848"/>
            <a:ext cx="8229600" cy="3025130"/>
          </a:xfrm>
        </p:spPr>
        <p:txBody>
          <a:bodyPr/>
          <a:lstStyle/>
          <a:p>
            <a:pPr marL="0" indent="0">
              <a:buNone/>
            </a:pPr>
            <a:r>
              <a:rPr lang="de-CH" b="1" dirty="0">
                <a:solidFill>
                  <a:srgbClr val="00C85A"/>
                </a:solidFill>
              </a:rPr>
              <a:t>7610 Kaninchen </a:t>
            </a:r>
            <a:r>
              <a:rPr lang="de-CH" b="1" dirty="0" err="1">
                <a:solidFill>
                  <a:srgbClr val="00C85A"/>
                </a:solidFill>
              </a:rPr>
              <a:t>Herba</a:t>
            </a:r>
            <a:endParaRPr lang="de-CH" b="1" dirty="0">
              <a:solidFill>
                <a:srgbClr val="00C85A"/>
              </a:solidFill>
            </a:endParaRPr>
          </a:p>
          <a:p>
            <a:pPr marL="0" indent="0">
              <a:buNone/>
            </a:pPr>
            <a:r>
              <a:rPr lang="de-CH" dirty="0"/>
              <a:t>    enthält reinen Fenchel, Oregano,                          Kümmel, Blutwurz, Bockshornkleesamen</a:t>
            </a:r>
          </a:p>
          <a:p>
            <a:pPr marL="0" indent="0">
              <a:buNone/>
            </a:pPr>
            <a:r>
              <a:rPr lang="de-CH" dirty="0"/>
              <a:t>Zudem: Esparsette, </a:t>
            </a:r>
            <a:r>
              <a:rPr lang="de-CH" dirty="0" err="1"/>
              <a:t>Cavrol</a:t>
            </a:r>
            <a:r>
              <a:rPr lang="de-CH" dirty="0"/>
              <a:t> (geprüfte Mischung m. </a:t>
            </a:r>
            <a:r>
              <a:rPr lang="de-CH" dirty="0" err="1"/>
              <a:t>pflanzl</a:t>
            </a:r>
            <a:r>
              <a:rPr lang="de-CH" dirty="0"/>
              <a:t>. </a:t>
            </a:r>
            <a:r>
              <a:rPr lang="de-CH" dirty="0" err="1"/>
              <a:t>Oelen</a:t>
            </a:r>
            <a:r>
              <a:rPr lang="de-CH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872295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8AB5975-AE95-4CE6-573E-B509FF437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19" y="476672"/>
            <a:ext cx="594379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89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8AC82DC-A423-3FCF-3AD9-F1CC42C4D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63" y="404663"/>
            <a:ext cx="1151190" cy="28561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1F8A5F19-C96F-ECA5-09DD-7428409E4BDF}"/>
              </a:ext>
            </a:extLst>
          </p:cNvPr>
          <p:cNvSpPr txBox="1"/>
          <p:nvPr/>
        </p:nvSpPr>
        <p:spPr>
          <a:xfrm rot="20312836">
            <a:off x="1567176" y="780883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00B0F0"/>
                </a:solidFill>
              </a:rPr>
              <a:t>Mai – September</a:t>
            </a:r>
          </a:p>
          <a:p>
            <a:r>
              <a:rPr lang="de-CH" dirty="0">
                <a:solidFill>
                  <a:srgbClr val="00B0F0"/>
                </a:solidFill>
              </a:rPr>
              <a:t>Zur Sicherstellung des Trinkwassers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D383E31-FA95-5BC7-D4AE-41F735CB5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76403">
            <a:off x="2040462" y="1861790"/>
            <a:ext cx="2966930" cy="317964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641C628-7305-01B2-2180-C26E63520BEA}"/>
              </a:ext>
            </a:extLst>
          </p:cNvPr>
          <p:cNvSpPr txBox="1"/>
          <p:nvPr/>
        </p:nvSpPr>
        <p:spPr>
          <a:xfrm>
            <a:off x="2772754" y="477756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00B050"/>
                </a:solidFill>
              </a:rPr>
              <a:t>Die sichere trockene Hanfeinstreu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CD4A0C0-A708-A308-261A-2D9283B1D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196752"/>
            <a:ext cx="3034518" cy="247973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EC971B2-A4C3-8AF1-3527-F1C9F92A8AFC}"/>
              </a:ext>
            </a:extLst>
          </p:cNvPr>
          <p:cNvSpPr txBox="1"/>
          <p:nvPr/>
        </p:nvSpPr>
        <p:spPr>
          <a:xfrm>
            <a:off x="5868144" y="3789040"/>
            <a:ext cx="2818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92D050"/>
                </a:solidFill>
              </a:rPr>
              <a:t>NEU Maisspindel-Einstreu</a:t>
            </a:r>
          </a:p>
          <a:p>
            <a:r>
              <a:rPr lang="de-CH" dirty="0">
                <a:solidFill>
                  <a:srgbClr val="92D050"/>
                </a:solidFill>
              </a:rPr>
              <a:t>f. Alle Nager &amp; Haustiere</a:t>
            </a:r>
          </a:p>
          <a:p>
            <a:r>
              <a:rPr lang="de-CH" dirty="0">
                <a:solidFill>
                  <a:srgbClr val="92D050"/>
                </a:solidFill>
              </a:rPr>
              <a:t>kompostierbar</a:t>
            </a:r>
          </a:p>
        </p:txBody>
      </p:sp>
    </p:spTree>
    <p:extLst>
      <p:ext uri="{BB962C8B-B14F-4D97-AF65-F5344CB8AC3E}">
        <p14:creationId xmlns:p14="http://schemas.microsoft.com/office/powerpoint/2010/main" val="2530590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873B6CB-282A-5F1E-0214-6130FBA69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3700593" cy="438340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59A778B-548D-5791-2F62-7664D5714E2F}"/>
              </a:ext>
            </a:extLst>
          </p:cNvPr>
          <p:cNvSpPr txBox="1"/>
          <p:nvPr/>
        </p:nvSpPr>
        <p:spPr>
          <a:xfrm>
            <a:off x="467544" y="465313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Im 25kg Sack für Züchter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56DE25-4FCF-A40D-43E1-C3C981DF7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283" y="3365549"/>
            <a:ext cx="2575173" cy="257517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23CCC6E-FF7E-3DF3-0277-3657519C7AFC}"/>
              </a:ext>
            </a:extLst>
          </p:cNvPr>
          <p:cNvSpPr txBox="1"/>
          <p:nvPr/>
        </p:nvSpPr>
        <p:spPr>
          <a:xfrm rot="20706443">
            <a:off x="5042643" y="3254263"/>
            <a:ext cx="2647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Für den Halter mit 2-4 Tieren 1 – 5kg Säcke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8D13B0-D326-8446-0716-08A96AB94542}"/>
              </a:ext>
            </a:extLst>
          </p:cNvPr>
          <p:cNvSpPr txBox="1"/>
          <p:nvPr/>
        </p:nvSpPr>
        <p:spPr>
          <a:xfrm>
            <a:off x="4499992" y="1340768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Bedarf Meerschweinchen </a:t>
            </a:r>
          </a:p>
          <a:p>
            <a:r>
              <a:rPr lang="de-DE" b="1" dirty="0"/>
              <a:t>15-20gr./Tag</a:t>
            </a:r>
          </a:p>
          <a:p>
            <a:endParaRPr lang="de-DE" b="1" dirty="0"/>
          </a:p>
          <a:p>
            <a:r>
              <a:rPr lang="de-DE" b="1" dirty="0"/>
              <a:t>Wenig Zuckerhaltige EGF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1407340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22171C-876F-9DC7-E755-31802AFF9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026" y="2564905"/>
            <a:ext cx="3721466" cy="222978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3EA529D-4475-88BC-A2DD-66BE52D9B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11" y="2599623"/>
            <a:ext cx="3610401" cy="216024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4E1BB41-4F78-6725-3E17-AB4F2A1976D9}"/>
              </a:ext>
            </a:extLst>
          </p:cNvPr>
          <p:cNvSpPr txBox="1"/>
          <p:nvPr/>
        </p:nvSpPr>
        <p:spPr>
          <a:xfrm>
            <a:off x="4778026" y="1556792"/>
            <a:ext cx="4042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Die Urkraft des Korns - Weizenkeime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834997F-BA84-F68E-F80A-DC36E79F3FDB}"/>
              </a:ext>
            </a:extLst>
          </p:cNvPr>
          <p:cNvSpPr txBox="1"/>
          <p:nvPr/>
        </p:nvSpPr>
        <p:spPr>
          <a:xfrm>
            <a:off x="539552" y="1569187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000" dirty="0"/>
              <a:t>Querschnitt durch das Korn</a:t>
            </a:r>
          </a:p>
        </p:txBody>
      </p:sp>
    </p:spTree>
    <p:extLst>
      <p:ext uri="{BB962C8B-B14F-4D97-AF65-F5344CB8AC3E}">
        <p14:creationId xmlns:p14="http://schemas.microsoft.com/office/powerpoint/2010/main" val="409883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EC8A4531-2650-6D05-FE0B-2235539F38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850650"/>
              </p:ext>
            </p:extLst>
          </p:nvPr>
        </p:nvGraphicFramePr>
        <p:xfrm>
          <a:off x="251520" y="764704"/>
          <a:ext cx="7425386" cy="4701742"/>
        </p:xfrm>
        <a:graphic>
          <a:graphicData uri="http://schemas.openxmlformats.org/drawingml/2006/table">
            <a:tbl>
              <a:tblPr/>
              <a:tblGrid>
                <a:gridCol w="1787881">
                  <a:extLst>
                    <a:ext uri="{9D8B030D-6E8A-4147-A177-3AD203B41FA5}">
                      <a16:colId xmlns:a16="http://schemas.microsoft.com/office/drawing/2014/main" val="226292305"/>
                    </a:ext>
                  </a:extLst>
                </a:gridCol>
                <a:gridCol w="286784">
                  <a:extLst>
                    <a:ext uri="{9D8B030D-6E8A-4147-A177-3AD203B41FA5}">
                      <a16:colId xmlns:a16="http://schemas.microsoft.com/office/drawing/2014/main" val="976374663"/>
                    </a:ext>
                  </a:extLst>
                </a:gridCol>
                <a:gridCol w="333290">
                  <a:extLst>
                    <a:ext uri="{9D8B030D-6E8A-4147-A177-3AD203B41FA5}">
                      <a16:colId xmlns:a16="http://schemas.microsoft.com/office/drawing/2014/main" val="1736467116"/>
                    </a:ext>
                  </a:extLst>
                </a:gridCol>
                <a:gridCol w="395298">
                  <a:extLst>
                    <a:ext uri="{9D8B030D-6E8A-4147-A177-3AD203B41FA5}">
                      <a16:colId xmlns:a16="http://schemas.microsoft.com/office/drawing/2014/main" val="1743462898"/>
                    </a:ext>
                  </a:extLst>
                </a:gridCol>
                <a:gridCol w="317788">
                  <a:extLst>
                    <a:ext uri="{9D8B030D-6E8A-4147-A177-3AD203B41FA5}">
                      <a16:colId xmlns:a16="http://schemas.microsoft.com/office/drawing/2014/main" val="4255533929"/>
                    </a:ext>
                  </a:extLst>
                </a:gridCol>
                <a:gridCol w="310036">
                  <a:extLst>
                    <a:ext uri="{9D8B030D-6E8A-4147-A177-3AD203B41FA5}">
                      <a16:colId xmlns:a16="http://schemas.microsoft.com/office/drawing/2014/main" val="1400369472"/>
                    </a:ext>
                  </a:extLst>
                </a:gridCol>
                <a:gridCol w="341041">
                  <a:extLst>
                    <a:ext uri="{9D8B030D-6E8A-4147-A177-3AD203B41FA5}">
                      <a16:colId xmlns:a16="http://schemas.microsoft.com/office/drawing/2014/main" val="2205448494"/>
                    </a:ext>
                  </a:extLst>
                </a:gridCol>
                <a:gridCol w="379795">
                  <a:extLst>
                    <a:ext uri="{9D8B030D-6E8A-4147-A177-3AD203B41FA5}">
                      <a16:colId xmlns:a16="http://schemas.microsoft.com/office/drawing/2014/main" val="1354039639"/>
                    </a:ext>
                  </a:extLst>
                </a:gridCol>
                <a:gridCol w="372045">
                  <a:extLst>
                    <a:ext uri="{9D8B030D-6E8A-4147-A177-3AD203B41FA5}">
                      <a16:colId xmlns:a16="http://schemas.microsoft.com/office/drawing/2014/main" val="845274398"/>
                    </a:ext>
                  </a:extLst>
                </a:gridCol>
                <a:gridCol w="410799">
                  <a:extLst>
                    <a:ext uri="{9D8B030D-6E8A-4147-A177-3AD203B41FA5}">
                      <a16:colId xmlns:a16="http://schemas.microsoft.com/office/drawing/2014/main" val="3675779538"/>
                    </a:ext>
                  </a:extLst>
                </a:gridCol>
                <a:gridCol w="325539">
                  <a:extLst>
                    <a:ext uri="{9D8B030D-6E8A-4147-A177-3AD203B41FA5}">
                      <a16:colId xmlns:a16="http://schemas.microsoft.com/office/drawing/2014/main" val="2885745521"/>
                    </a:ext>
                  </a:extLst>
                </a:gridCol>
                <a:gridCol w="317788">
                  <a:extLst>
                    <a:ext uri="{9D8B030D-6E8A-4147-A177-3AD203B41FA5}">
                      <a16:colId xmlns:a16="http://schemas.microsoft.com/office/drawing/2014/main" val="2716272091"/>
                    </a:ext>
                  </a:extLst>
                </a:gridCol>
                <a:gridCol w="317788">
                  <a:extLst>
                    <a:ext uri="{9D8B030D-6E8A-4147-A177-3AD203B41FA5}">
                      <a16:colId xmlns:a16="http://schemas.microsoft.com/office/drawing/2014/main" val="1429669225"/>
                    </a:ext>
                  </a:extLst>
                </a:gridCol>
                <a:gridCol w="320371">
                  <a:extLst>
                    <a:ext uri="{9D8B030D-6E8A-4147-A177-3AD203B41FA5}">
                      <a16:colId xmlns:a16="http://schemas.microsoft.com/office/drawing/2014/main" val="3643766407"/>
                    </a:ext>
                  </a:extLst>
                </a:gridCol>
                <a:gridCol w="310036">
                  <a:extLst>
                    <a:ext uri="{9D8B030D-6E8A-4147-A177-3AD203B41FA5}">
                      <a16:colId xmlns:a16="http://schemas.microsoft.com/office/drawing/2014/main" val="2051639593"/>
                    </a:ext>
                  </a:extLst>
                </a:gridCol>
                <a:gridCol w="351375">
                  <a:extLst>
                    <a:ext uri="{9D8B030D-6E8A-4147-A177-3AD203B41FA5}">
                      <a16:colId xmlns:a16="http://schemas.microsoft.com/office/drawing/2014/main" val="4077813264"/>
                    </a:ext>
                  </a:extLst>
                </a:gridCol>
                <a:gridCol w="547732">
                  <a:extLst>
                    <a:ext uri="{9D8B030D-6E8A-4147-A177-3AD203B41FA5}">
                      <a16:colId xmlns:a16="http://schemas.microsoft.com/office/drawing/2014/main" val="1124817530"/>
                    </a:ext>
                  </a:extLst>
                </a:gridCol>
              </a:tblGrid>
              <a:tr h="4859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0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Mühlennachprodukte der Vermahlung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gr.</a:t>
                      </a:r>
                      <a:r>
                        <a:rPr lang="de-CH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/kg FS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628757"/>
                  </a:ext>
                </a:extLst>
              </a:tr>
              <a:tr h="225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9089636"/>
                  </a:ext>
                </a:extLst>
              </a:tr>
              <a:tr h="3894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Bezeichnung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TS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 dirty="0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RA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RP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SF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RF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NFE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VES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Lysin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Meth.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Cys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Thr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Try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Na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3F3F76"/>
                          </a:solidFill>
                          <a:effectLst/>
                          <a:latin typeface="Calibri" panose="020F0502020204030204" pitchFamily="34" charset="0"/>
                        </a:rPr>
                        <a:t>PUFA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615405"/>
                  </a:ext>
                </a:extLst>
              </a:tr>
              <a:tr h="28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Weizenkleie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870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159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99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517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598441"/>
                  </a:ext>
                </a:extLst>
              </a:tr>
              <a:tr h="28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Weizenfuttermehl hell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14.5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7906567"/>
                  </a:ext>
                </a:extLst>
              </a:tr>
              <a:tr h="28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Weizenfuttermehl dunkel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12.2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482162"/>
                  </a:ext>
                </a:extLst>
              </a:tr>
              <a:tr h="28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Weizenbollmehl</a:t>
                      </a:r>
                      <a:endParaRPr lang="de-CH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164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573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12.2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5.9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860133"/>
                  </a:ext>
                </a:extLst>
              </a:tr>
              <a:tr h="3894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7030A0"/>
                          </a:solidFill>
                          <a:effectLst/>
                          <a:latin typeface="Calibri" panose="020F0502020204030204" pitchFamily="34" charset="0"/>
                        </a:rPr>
                        <a:t>Mühlennachprodukte Mix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158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553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987476"/>
                  </a:ext>
                </a:extLst>
              </a:tr>
              <a:tr h="225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128869"/>
                  </a:ext>
                </a:extLst>
              </a:tr>
              <a:tr h="28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Weizenstärke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890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869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14.8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6666140"/>
                  </a:ext>
                </a:extLst>
              </a:tr>
              <a:tr h="281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Paniermehl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138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725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15.4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209342"/>
                  </a:ext>
                </a:extLst>
              </a:tr>
              <a:tr h="2254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2957794"/>
                  </a:ext>
                </a:extLst>
              </a:tr>
              <a:tr h="3622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Weizenkeime </a:t>
                      </a:r>
                      <a:r>
                        <a:rPr lang="de-CH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 &amp; Vit E reich</a:t>
                      </a:r>
                      <a:endParaRPr lang="de-CH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9320" marR="9320" marT="9320" marB="0" anchor="b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116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320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16.4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0.5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3447307"/>
                  </a:ext>
                </a:extLst>
              </a:tr>
              <a:tr h="3077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 Esslöffel = 10 gr. Weizenkeime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r" fontAlgn="b"/>
                      <a:r>
                        <a:rPr lang="de-CH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r>
                        <a:rPr lang="de-CH" sz="11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gesättigte FS</a:t>
                      </a: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ctr" fontAlgn="b"/>
                      <a:endParaRPr lang="de-CH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B0502020202020204"/>
                        </a:defRPr>
                      </a:lvl9pPr>
                    </a:lstStyle>
                    <a:p>
                      <a:pPr algn="l" fontAlgn="b"/>
                      <a:endParaRPr lang="de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0" marR="9320" marT="93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1072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178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218B149-2B89-6FA6-7067-376E80062E12}"/>
              </a:ext>
            </a:extLst>
          </p:cNvPr>
          <p:cNvSpPr txBox="1"/>
          <p:nvPr/>
        </p:nvSpPr>
        <p:spPr>
          <a:xfrm>
            <a:off x="683568" y="476672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b="1" dirty="0"/>
              <a:t>Dinkel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A55DAA5-343E-813C-47C4-717B9ACFD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548680"/>
            <a:ext cx="3456384" cy="172819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319F2CE-C457-CC81-1839-8C00D8516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68" y="2429004"/>
            <a:ext cx="2143125" cy="21431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6E12BA1-E46B-BA9A-A4A6-21DC326BA6AC}"/>
              </a:ext>
            </a:extLst>
          </p:cNvPr>
          <p:cNvSpPr txBox="1"/>
          <p:nvPr/>
        </p:nvSpPr>
        <p:spPr>
          <a:xfrm>
            <a:off x="3347864" y="3140968"/>
            <a:ext cx="5040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Korn = Dinkel    </a:t>
            </a:r>
            <a:r>
              <a:rPr lang="de-CH" dirty="0"/>
              <a:t>(O Sorten Ostro/</a:t>
            </a:r>
            <a:r>
              <a:rPr lang="de-CH" dirty="0" err="1"/>
              <a:t>Oberkulmer</a:t>
            </a:r>
            <a:r>
              <a:rPr lang="de-CH" dirty="0"/>
              <a:t>)</a:t>
            </a:r>
          </a:p>
          <a:p>
            <a:r>
              <a:rPr lang="de-CH" dirty="0"/>
              <a:t>Enthalten 70 % Körner</a:t>
            </a:r>
          </a:p>
          <a:p>
            <a:r>
              <a:rPr lang="de-CH" dirty="0"/>
              <a:t>                 30% Spelzen (beste Rohfaserquelle</a:t>
            </a:r>
          </a:p>
          <a:p>
            <a:r>
              <a:rPr lang="de-CH" dirty="0"/>
              <a:t>                 mit 50% Rohfaseranteil)</a:t>
            </a:r>
          </a:p>
          <a:p>
            <a:endParaRPr lang="de-CH" dirty="0"/>
          </a:p>
          <a:p>
            <a:r>
              <a:rPr lang="de-CH" dirty="0"/>
              <a:t>Wird zur Mahlung auf Steinen/</a:t>
            </a:r>
            <a:r>
              <a:rPr lang="de-CH" dirty="0" err="1"/>
              <a:t>Röllgang</a:t>
            </a:r>
            <a:r>
              <a:rPr lang="de-CH" dirty="0"/>
              <a:t> </a:t>
            </a:r>
            <a:r>
              <a:rPr lang="de-CH" dirty="0" err="1"/>
              <a:t>entspelzt</a:t>
            </a:r>
            <a:endParaRPr lang="de-CH" dirty="0"/>
          </a:p>
          <a:p>
            <a:r>
              <a:rPr lang="de-CH" dirty="0"/>
              <a:t>Kerne und das daraus entstandene Mehl ist selbst für verdauungssensible Personen und für Tiere keine Gluten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5270E5-50D3-72F2-5B00-FE896428F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061447"/>
            <a:ext cx="217170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9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6243" y="482600"/>
            <a:ext cx="8291513" cy="1282700"/>
          </a:xfrm>
        </p:spPr>
        <p:txBody>
          <a:bodyPr/>
          <a:lstStyle/>
          <a:p>
            <a:r>
              <a:rPr lang="fr-CH" dirty="0" err="1"/>
              <a:t>Vorstellung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88156" y="1556792"/>
            <a:ext cx="8229600" cy="3025130"/>
          </a:xfrm>
        </p:spPr>
        <p:txBody>
          <a:bodyPr/>
          <a:lstStyle/>
          <a:p>
            <a:r>
              <a:rPr lang="fr-CH" dirty="0" err="1"/>
              <a:t>Seit</a:t>
            </a:r>
            <a:r>
              <a:rPr lang="fr-CH" dirty="0"/>
              <a:t> </a:t>
            </a:r>
            <a:r>
              <a:rPr lang="fr-CH" dirty="0" err="1"/>
              <a:t>Kindheit</a:t>
            </a:r>
            <a:r>
              <a:rPr lang="fr-CH" dirty="0"/>
              <a:t> mit </a:t>
            </a:r>
            <a:r>
              <a:rPr lang="fr-CH" dirty="0" err="1"/>
              <a:t>Reinzucht</a:t>
            </a:r>
            <a:r>
              <a:rPr lang="fr-CH" dirty="0"/>
              <a:t> </a:t>
            </a:r>
            <a:r>
              <a:rPr lang="fr-CH" dirty="0" err="1"/>
              <a:t>vertraut</a:t>
            </a:r>
            <a:endParaRPr lang="fr-CH" dirty="0"/>
          </a:p>
          <a:p>
            <a:r>
              <a:rPr lang="fr-CH" dirty="0" err="1"/>
              <a:t>Kaninchenzucht</a:t>
            </a:r>
            <a:r>
              <a:rPr lang="fr-CH" dirty="0"/>
              <a:t> &amp; </a:t>
            </a:r>
            <a:r>
              <a:rPr lang="fr-CH" dirty="0" err="1"/>
              <a:t>Mast</a:t>
            </a:r>
            <a:r>
              <a:rPr lang="fr-CH" dirty="0"/>
              <a:t> – </a:t>
            </a:r>
            <a:r>
              <a:rPr lang="fr-CH" dirty="0" err="1"/>
              <a:t>Vögel</a:t>
            </a:r>
            <a:r>
              <a:rPr lang="fr-CH" dirty="0"/>
              <a:t> </a:t>
            </a:r>
            <a:r>
              <a:rPr lang="fr-CH" dirty="0" err="1"/>
              <a:t>Exotis</a:t>
            </a:r>
            <a:endParaRPr lang="fr-CH" dirty="0"/>
          </a:p>
          <a:p>
            <a:r>
              <a:rPr lang="fr-CH" dirty="0"/>
              <a:t>25 </a:t>
            </a:r>
            <a:r>
              <a:rPr lang="fr-CH" dirty="0" err="1"/>
              <a:t>Jahre</a:t>
            </a:r>
            <a:r>
              <a:rPr lang="fr-CH" dirty="0"/>
              <a:t> </a:t>
            </a:r>
            <a:r>
              <a:rPr lang="fr-CH" dirty="0" err="1"/>
              <a:t>Ponyzucht</a:t>
            </a:r>
            <a:r>
              <a:rPr lang="fr-CH" dirty="0"/>
              <a:t> Mini-Shetland</a:t>
            </a:r>
          </a:p>
          <a:p>
            <a:r>
              <a:rPr lang="fr-CH" dirty="0" err="1"/>
              <a:t>Geflügel</a:t>
            </a:r>
            <a:r>
              <a:rPr lang="fr-CH" dirty="0"/>
              <a:t>/</a:t>
            </a:r>
            <a:r>
              <a:rPr lang="fr-CH" dirty="0" err="1"/>
              <a:t>Schafe</a:t>
            </a:r>
            <a:r>
              <a:rPr lang="fr-CH" dirty="0"/>
              <a:t>/</a:t>
            </a:r>
            <a:r>
              <a:rPr lang="fr-CH" dirty="0" err="1"/>
              <a:t>Zuchtsauen</a:t>
            </a:r>
            <a:r>
              <a:rPr lang="fr-CH" dirty="0"/>
              <a:t>/</a:t>
            </a:r>
            <a:r>
              <a:rPr lang="fr-CH" dirty="0" err="1"/>
              <a:t>Kälber</a:t>
            </a:r>
            <a:endParaRPr lang="fr-CH" dirty="0"/>
          </a:p>
          <a:p>
            <a:r>
              <a:rPr lang="fr-CH" dirty="0" err="1"/>
              <a:t>Weitere</a:t>
            </a:r>
            <a:r>
              <a:rPr lang="fr-CH" dirty="0"/>
              <a:t> </a:t>
            </a:r>
            <a:r>
              <a:rPr lang="fr-CH" dirty="0" err="1"/>
              <a:t>Meerschweinchen</a:t>
            </a:r>
            <a:r>
              <a:rPr lang="fr-CH" dirty="0"/>
              <a:t>/</a:t>
            </a:r>
            <a:r>
              <a:rPr lang="fr-CH" dirty="0" err="1"/>
              <a:t>Vögel</a:t>
            </a:r>
            <a:r>
              <a:rPr lang="fr-CH" dirty="0"/>
              <a:t>/</a:t>
            </a:r>
            <a:r>
              <a:rPr lang="fr-CH" dirty="0" err="1"/>
              <a:t>Schildkröten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796146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855A98-78DF-419E-2ED4-116198A48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473" y="3933056"/>
            <a:ext cx="3135352" cy="26642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01ECD80-E308-A25A-F219-8DB4F931E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41" y="1163861"/>
            <a:ext cx="3765559" cy="274220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9BDB528-2136-5509-24CB-A3A589255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17" y="778442"/>
            <a:ext cx="2901986" cy="259228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CCE10CE-F514-63BD-C640-1D583D38574F}"/>
              </a:ext>
            </a:extLst>
          </p:cNvPr>
          <p:cNvSpPr txBox="1"/>
          <p:nvPr/>
        </p:nvSpPr>
        <p:spPr>
          <a:xfrm>
            <a:off x="179512" y="33517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FF3300"/>
                </a:solidFill>
              </a:rPr>
              <a:t>FORS Nr. 7625 Nager-Strukturfutter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8CEB1A4-F578-0DA9-D0BC-A3CF90F03B50}"/>
              </a:ext>
            </a:extLst>
          </p:cNvPr>
          <p:cNvSpPr txBox="1"/>
          <p:nvPr/>
        </p:nvSpPr>
        <p:spPr>
          <a:xfrm>
            <a:off x="6660232" y="4509120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FF3300"/>
                </a:solidFill>
              </a:rPr>
              <a:t>FORS Raufutter Briketts</a:t>
            </a:r>
          </a:p>
          <a:p>
            <a:r>
              <a:rPr lang="de-CH" dirty="0"/>
              <a:t>Karton à 25kg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7054818-5678-C11C-3E59-B3B872A0C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99" y="3933056"/>
            <a:ext cx="3304034" cy="27427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DEB377D-1208-E651-BBC6-95F28569FDAB}"/>
              </a:ext>
            </a:extLst>
          </p:cNvPr>
          <p:cNvSpPr txBox="1"/>
          <p:nvPr/>
        </p:nvSpPr>
        <p:spPr>
          <a:xfrm>
            <a:off x="21831" y="3451066"/>
            <a:ext cx="323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FF3300"/>
                </a:solidFill>
              </a:rPr>
              <a:t>Esparsette - Tannine</a:t>
            </a:r>
          </a:p>
        </p:txBody>
      </p:sp>
    </p:spTree>
    <p:extLst>
      <p:ext uri="{BB962C8B-B14F-4D97-AF65-F5344CB8AC3E}">
        <p14:creationId xmlns:p14="http://schemas.microsoft.com/office/powerpoint/2010/main" val="3262340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308523-A0AB-F4AF-19F0-C06A953AC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20688"/>
            <a:ext cx="8291513" cy="1282700"/>
          </a:xfrm>
        </p:spPr>
        <p:txBody>
          <a:bodyPr/>
          <a:lstStyle/>
          <a:p>
            <a:r>
              <a:rPr lang="de-DE" dirty="0">
                <a:solidFill>
                  <a:srgbClr val="00B050"/>
                </a:solidFill>
              </a:rPr>
              <a:t>Abteilung Geflügel &amp; Vögel</a:t>
            </a:r>
            <a:endParaRPr lang="de-CH" dirty="0">
              <a:solidFill>
                <a:srgbClr val="00B05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B7CA1D-322E-9761-A725-15F6E78AF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10" y="1916435"/>
            <a:ext cx="8229600" cy="302513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Grundsätze:</a:t>
            </a:r>
          </a:p>
          <a:p>
            <a:pPr marL="0" indent="0">
              <a:buNone/>
            </a:pPr>
            <a:r>
              <a:rPr lang="de-DE" dirty="0"/>
              <a:t>Futter immer im Innenraum </a:t>
            </a:r>
            <a:r>
              <a:rPr lang="de-DE" dirty="0" err="1"/>
              <a:t>z.V</a:t>
            </a:r>
            <a:r>
              <a:rPr lang="de-DE" dirty="0"/>
              <a:t>. stellen</a:t>
            </a:r>
          </a:p>
          <a:p>
            <a:pPr marL="0" indent="0">
              <a:buNone/>
            </a:pPr>
            <a:r>
              <a:rPr lang="de-DE" dirty="0"/>
              <a:t>Ideal über Automaten</a:t>
            </a:r>
          </a:p>
          <a:p>
            <a:pPr marL="0" indent="0">
              <a:buNone/>
            </a:pPr>
            <a:r>
              <a:rPr lang="de-DE" dirty="0"/>
              <a:t>Für Hühner separat Muschelschalen/od. Grit</a:t>
            </a:r>
          </a:p>
          <a:p>
            <a:pPr marL="0" indent="0">
              <a:buNone/>
            </a:pPr>
            <a:r>
              <a:rPr lang="de-DE" dirty="0"/>
              <a:t>Hygiene beachten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965799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31CBF4A-0E87-585A-23C4-40321E19066F}"/>
              </a:ext>
            </a:extLst>
          </p:cNvPr>
          <p:cNvSpPr txBox="1"/>
          <p:nvPr/>
        </p:nvSpPr>
        <p:spPr>
          <a:xfrm>
            <a:off x="467544" y="260648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B050"/>
                </a:solidFill>
              </a:rPr>
              <a:t>Allein oder Ergänzungsfutter</a:t>
            </a:r>
            <a:endParaRPr lang="de-CH" sz="3200" dirty="0">
              <a:solidFill>
                <a:srgbClr val="00B050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A310CBA-8645-0147-7C80-895C5F20F9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083" y="1916832"/>
            <a:ext cx="3648405" cy="273630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330BF4E-1BCC-E895-9A02-F9C69F2E483C}"/>
              </a:ext>
            </a:extLst>
          </p:cNvPr>
          <p:cNvSpPr txBox="1"/>
          <p:nvPr/>
        </p:nvSpPr>
        <p:spPr>
          <a:xfrm>
            <a:off x="683568" y="1556792"/>
            <a:ext cx="82809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3300"/>
                </a:solidFill>
              </a:rPr>
              <a:t>Bei EGF müssen Körner immer verwogen werden, da Hühnervögel Körnerfresser sind</a:t>
            </a:r>
          </a:p>
          <a:p>
            <a:endParaRPr lang="de-DE" b="1" dirty="0"/>
          </a:p>
          <a:p>
            <a:r>
              <a:rPr lang="de-DE" b="1" dirty="0">
                <a:solidFill>
                  <a:srgbClr val="FF3300"/>
                </a:solidFill>
              </a:rPr>
              <a:t>AF in Automaten ad libitum</a:t>
            </a:r>
          </a:p>
          <a:p>
            <a:endParaRPr lang="de-DE" b="1" dirty="0"/>
          </a:p>
          <a:p>
            <a:r>
              <a:rPr lang="de-DE" b="1" dirty="0">
                <a:solidFill>
                  <a:srgbClr val="FF3300"/>
                </a:solidFill>
              </a:rPr>
              <a:t>Körner abends   </a:t>
            </a:r>
            <a:r>
              <a:rPr lang="de-DE" b="1" dirty="0"/>
              <a:t>(gewogen)  Grund ?</a:t>
            </a:r>
          </a:p>
          <a:p>
            <a:endParaRPr lang="de-DE" b="1" dirty="0"/>
          </a:p>
          <a:p>
            <a:r>
              <a:rPr lang="de-DE" b="1" dirty="0">
                <a:solidFill>
                  <a:srgbClr val="FF3300"/>
                </a:solidFill>
              </a:rPr>
              <a:t>Extra für Hühner  FORS 7858</a:t>
            </a:r>
          </a:p>
          <a:p>
            <a:r>
              <a:rPr lang="de-DE" b="1" dirty="0"/>
              <a:t>(div. Sonnenblumenkerne &amp; Hanfsamen)</a:t>
            </a:r>
          </a:p>
          <a:p>
            <a:endParaRPr lang="de-DE" dirty="0"/>
          </a:p>
          <a:p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9CDD40-DD3A-9DBE-0A22-26A2B5B9F6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59" y="4293096"/>
            <a:ext cx="3303082" cy="247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65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75393E7-AE95-F3D3-DB53-6DA18C5BC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5129162" cy="373901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CF8EFA7-72D2-2E5B-8433-C2F67E481512}"/>
              </a:ext>
            </a:extLst>
          </p:cNvPr>
          <p:cNvSpPr txBox="1"/>
          <p:nvPr/>
        </p:nvSpPr>
        <p:spPr>
          <a:xfrm>
            <a:off x="6012160" y="2060848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Kennfarbige Rassen</a:t>
            </a:r>
          </a:p>
          <a:p>
            <a:endParaRPr lang="de-CH" dirty="0"/>
          </a:p>
          <a:p>
            <a:r>
              <a:rPr lang="de-CH" dirty="0"/>
              <a:t>Man sieht 1h nach dem Schlupf ob Hahn oder Henne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6EE1366-A66A-7ECF-C959-E4E508E9CE83}"/>
              </a:ext>
            </a:extLst>
          </p:cNvPr>
          <p:cNvSpPr txBox="1"/>
          <p:nvPr/>
        </p:nvSpPr>
        <p:spPr>
          <a:xfrm>
            <a:off x="469214" y="4305985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Es müssen 2 gesperberte Linien in den Zuchttieren verankert sein.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E0248FE-7F24-A089-77CF-E49292805731}"/>
              </a:ext>
            </a:extLst>
          </p:cNvPr>
          <p:cNvSpPr txBox="1"/>
          <p:nvPr/>
        </p:nvSpPr>
        <p:spPr>
          <a:xfrm>
            <a:off x="3754179" y="4775879"/>
            <a:ext cx="4824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Junge Rasse:</a:t>
            </a:r>
          </a:p>
          <a:p>
            <a:r>
              <a:rPr lang="de-CH" dirty="0"/>
              <a:t>1980 durch Gerd Roth in Deutschland </a:t>
            </a:r>
            <a:r>
              <a:rPr lang="de-CH" dirty="0" err="1"/>
              <a:t>erzüchtet</a:t>
            </a:r>
            <a:r>
              <a:rPr lang="de-CH" dirty="0"/>
              <a:t>.</a:t>
            </a:r>
          </a:p>
          <a:p>
            <a:r>
              <a:rPr lang="de-CH" dirty="0"/>
              <a:t>Aus </a:t>
            </a:r>
            <a:r>
              <a:rPr lang="de-CH" dirty="0" err="1"/>
              <a:t>Amrocks</a:t>
            </a:r>
            <a:r>
              <a:rPr lang="de-CH" dirty="0"/>
              <a:t>, </a:t>
            </a:r>
            <a:r>
              <a:rPr lang="de-CH" dirty="0" err="1"/>
              <a:t>Mechelner</a:t>
            </a:r>
            <a:r>
              <a:rPr lang="de-CH" dirty="0"/>
              <a:t>, New Hampshire und </a:t>
            </a:r>
            <a:r>
              <a:rPr lang="de-CH" dirty="0">
                <a:solidFill>
                  <a:srgbClr val="00B050"/>
                </a:solidFill>
              </a:rPr>
              <a:t>Rhodeländern (</a:t>
            </a:r>
            <a:r>
              <a:rPr lang="de-CH" dirty="0" err="1">
                <a:solidFill>
                  <a:srgbClr val="00B050"/>
                </a:solidFill>
              </a:rPr>
              <a:t>Zuchtkoriphäe</a:t>
            </a:r>
            <a:r>
              <a:rPr lang="de-CH" dirty="0">
                <a:solidFill>
                  <a:srgbClr val="00B050"/>
                </a:solidFill>
              </a:rPr>
              <a:t> Schweiz, durch Otto Schertenleib </a:t>
            </a:r>
            <a:r>
              <a:rPr lang="de-CH" dirty="0" err="1">
                <a:solidFill>
                  <a:srgbClr val="00B050"/>
                </a:solidFill>
              </a:rPr>
              <a:t>Utzenstorf</a:t>
            </a:r>
            <a:r>
              <a:rPr lang="de-CH" dirty="0">
                <a:solidFill>
                  <a:srgbClr val="00B050"/>
                </a:solidFill>
              </a:rPr>
              <a:t> BE</a:t>
            </a:r>
          </a:p>
        </p:txBody>
      </p:sp>
    </p:spTree>
    <p:extLst>
      <p:ext uri="{BB962C8B-B14F-4D97-AF65-F5344CB8AC3E}">
        <p14:creationId xmlns:p14="http://schemas.microsoft.com/office/powerpoint/2010/main" val="2391175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4515233-1A41-8C93-A3BB-844A7D5DDEEF}"/>
              </a:ext>
            </a:extLst>
          </p:cNvPr>
          <p:cNvSpPr txBox="1"/>
          <p:nvPr/>
        </p:nvSpPr>
        <p:spPr>
          <a:xfrm>
            <a:off x="539552" y="404664"/>
            <a:ext cx="506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 err="1">
                <a:solidFill>
                  <a:srgbClr val="00C85A"/>
                </a:solidFill>
              </a:rPr>
              <a:t>Fütterungstrategie</a:t>
            </a:r>
            <a:r>
              <a:rPr lang="de-CH" sz="3200" dirty="0">
                <a:solidFill>
                  <a:srgbClr val="00C85A"/>
                </a:solidFill>
              </a:rPr>
              <a:t> wählen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27637D1-C91A-1816-9EA0-9F7EF4F18FB4}"/>
              </a:ext>
            </a:extLst>
          </p:cNvPr>
          <p:cNvSpPr txBox="1"/>
          <p:nvPr/>
        </p:nvSpPr>
        <p:spPr>
          <a:xfrm>
            <a:off x="683568" y="1268760"/>
            <a:ext cx="81369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Variante Mehl            </a:t>
            </a:r>
            <a:r>
              <a:rPr lang="de-CH" dirty="0"/>
              <a:t>ist ernährungsphysiologisch die optimalste Lösung</a:t>
            </a:r>
          </a:p>
          <a:p>
            <a:r>
              <a:rPr lang="de-CH" dirty="0"/>
              <a:t>                                       Leider wird viel Futter verschwendet</a:t>
            </a:r>
          </a:p>
          <a:p>
            <a:r>
              <a:rPr lang="de-CH" dirty="0"/>
              <a:t>                                       wird erlesen, und am Schluss bleibt Feinanteil zurück</a:t>
            </a:r>
          </a:p>
          <a:p>
            <a:r>
              <a:rPr lang="de-CH" dirty="0"/>
              <a:t>                                       Gefahr durch Milben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Variante Crumbles   </a:t>
            </a:r>
            <a:r>
              <a:rPr lang="de-CH" dirty="0"/>
              <a:t>die ideale Struktur für Hühner</a:t>
            </a:r>
          </a:p>
          <a:p>
            <a:r>
              <a:rPr lang="de-CH" dirty="0"/>
              <a:t>                                       es bleibt etwas Feinanteil zurück (v. H20 u. Schnabel</a:t>
            </a:r>
          </a:p>
          <a:p>
            <a:endParaRPr lang="de-CH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b="1" dirty="0"/>
              <a:t>Variante </a:t>
            </a:r>
            <a:r>
              <a:rPr lang="de-CH" b="1" dirty="0" err="1"/>
              <a:t>Würfeli</a:t>
            </a:r>
            <a:r>
              <a:rPr lang="de-CH" b="1" dirty="0"/>
              <a:t>          </a:t>
            </a:r>
            <a:r>
              <a:rPr lang="de-CH" dirty="0"/>
              <a:t>absolut sauber und keine Rückstände in Automat od.</a:t>
            </a:r>
          </a:p>
          <a:p>
            <a:r>
              <a:rPr lang="de-CH" dirty="0"/>
              <a:t>                                        Futtergeschirr</a:t>
            </a:r>
          </a:p>
          <a:p>
            <a:r>
              <a:rPr lang="de-CH" dirty="0"/>
              <a:t>                                        Zur Angewöhnung nicht geeignet</a:t>
            </a:r>
          </a:p>
          <a:p>
            <a:endParaRPr lang="de-CH" dirty="0"/>
          </a:p>
          <a:p>
            <a:r>
              <a:rPr lang="de-CH" b="1" dirty="0"/>
              <a:t>Empfehle:  </a:t>
            </a:r>
            <a:r>
              <a:rPr lang="de-CH" dirty="0"/>
              <a:t>Küken, Junghennen und Legefutter ad libitum über Automaten zu</a:t>
            </a:r>
          </a:p>
          <a:p>
            <a:r>
              <a:rPr lang="de-CH" dirty="0"/>
              <a:t>                  verabreichen.</a:t>
            </a:r>
          </a:p>
          <a:p>
            <a:r>
              <a:rPr lang="de-CH" dirty="0"/>
              <a:t>                                        Wenn immer möglich mit 2003 Küken Crumbles </a:t>
            </a:r>
          </a:p>
          <a:p>
            <a:r>
              <a:rPr lang="de-CH" dirty="0"/>
              <a:t>                                        beginnen – ohne synthetisches Kokzidiostatika</a:t>
            </a:r>
          </a:p>
          <a:p>
            <a:r>
              <a:rPr lang="de-CH" dirty="0"/>
              <a:t>                                        </a:t>
            </a:r>
            <a:r>
              <a:rPr lang="de-CH" dirty="0">
                <a:solidFill>
                  <a:srgbClr val="FF0000"/>
                </a:solidFill>
              </a:rPr>
              <a:t>NIE AN WASSERGEFLÜGEL KOKZIDIOSTATIKA !!!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72656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87A50-593E-101E-DA2F-C5A899F1B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Feinde der Hühner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B8639C-2B25-7330-6599-B16F006D8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4000" b="1" dirty="0"/>
              <a:t>Fuchs</a:t>
            </a:r>
          </a:p>
          <a:p>
            <a:r>
              <a:rPr lang="de-CH" sz="4000" b="1" dirty="0"/>
              <a:t>Marder</a:t>
            </a:r>
          </a:p>
          <a:p>
            <a:r>
              <a:rPr lang="de-CH" sz="4000" b="1" dirty="0"/>
              <a:t>Vögel  (Spatzen)</a:t>
            </a:r>
          </a:p>
          <a:p>
            <a:r>
              <a:rPr lang="de-CH" dirty="0"/>
              <a:t>Und ihre Bekämpfung</a:t>
            </a:r>
          </a:p>
        </p:txBody>
      </p:sp>
    </p:spTree>
    <p:extLst>
      <p:ext uri="{BB962C8B-B14F-4D97-AF65-F5344CB8AC3E}">
        <p14:creationId xmlns:p14="http://schemas.microsoft.com/office/powerpoint/2010/main" val="3777764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B9DBE11-3DCC-303B-63D7-F7051388BE62}"/>
              </a:ext>
            </a:extLst>
          </p:cNvPr>
          <p:cNvSpPr txBox="1"/>
          <p:nvPr/>
        </p:nvSpPr>
        <p:spPr>
          <a:xfrm>
            <a:off x="611560" y="404664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/>
              <a:t>Wissenswertes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5220F5-1D0B-BFE2-C781-C49513DA5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484784"/>
            <a:ext cx="3168352" cy="311923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0C58DAF-82B9-07B2-E648-3066ABE84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73" y="2060848"/>
            <a:ext cx="2524125" cy="22574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6F0CF13-DFD3-B1F8-0B31-3C7FE3BC9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798" y="1066800"/>
            <a:ext cx="2362200" cy="23622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6A81A88-3EDD-6DFA-654E-42FCEE1A2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747" y="3678560"/>
            <a:ext cx="2819400" cy="2400300"/>
          </a:xfrm>
          <a:prstGeom prst="rect">
            <a:avLst/>
          </a:prstGeom>
        </p:spPr>
      </p:pic>
      <p:sp>
        <p:nvSpPr>
          <p:cNvPr id="8" name="Kreuz 7">
            <a:extLst>
              <a:ext uri="{FF2B5EF4-FFF2-40B4-BE49-F238E27FC236}">
                <a16:creationId xmlns:a16="http://schemas.microsoft.com/office/drawing/2014/main" id="{219DCA6F-3125-8F3C-9059-62E828694288}"/>
              </a:ext>
            </a:extLst>
          </p:cNvPr>
          <p:cNvSpPr/>
          <p:nvPr/>
        </p:nvSpPr>
        <p:spPr>
          <a:xfrm>
            <a:off x="4572000" y="2996952"/>
            <a:ext cx="778024" cy="706016"/>
          </a:xfrm>
          <a:prstGeom prst="plus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CC1CE15-8091-C7D5-B4FB-D56AE1052DE2}"/>
              </a:ext>
            </a:extLst>
          </p:cNvPr>
          <p:cNvSpPr txBox="1"/>
          <p:nvPr/>
        </p:nvSpPr>
        <p:spPr>
          <a:xfrm>
            <a:off x="5652156" y="513265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rgbClr val="FF0000"/>
                </a:solidFill>
              </a:rPr>
              <a:t>Erklärung:</a:t>
            </a:r>
          </a:p>
        </p:txBody>
      </p:sp>
    </p:spTree>
    <p:extLst>
      <p:ext uri="{BB962C8B-B14F-4D97-AF65-F5344CB8AC3E}">
        <p14:creationId xmlns:p14="http://schemas.microsoft.com/office/powerpoint/2010/main" val="3125643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2F44C03-81E6-95C5-64BA-2C50A4F58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4505325" cy="45148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D180A88-3793-B72C-4C6D-850B8CCD5DCC}"/>
              </a:ext>
            </a:extLst>
          </p:cNvPr>
          <p:cNvSpPr txBox="1"/>
          <p:nvPr/>
        </p:nvSpPr>
        <p:spPr>
          <a:xfrm>
            <a:off x="5364088" y="1412776"/>
            <a:ext cx="33123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>
                <a:solidFill>
                  <a:srgbClr val="002060"/>
                </a:solidFill>
              </a:rPr>
              <a:t>Wir wünschen allen Funktionären und Züchtern viel Erfolg und eine gute Ausstellungssaison</a:t>
            </a:r>
          </a:p>
        </p:txBody>
      </p:sp>
    </p:spTree>
    <p:extLst>
      <p:ext uri="{BB962C8B-B14F-4D97-AF65-F5344CB8AC3E}">
        <p14:creationId xmlns:p14="http://schemas.microsoft.com/office/powerpoint/2010/main" val="3689503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002C03C-5D5F-DA9F-265C-249D6326B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3280395" cy="398333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252208C-A290-8189-66F3-BCBD22F4A914}"/>
              </a:ext>
            </a:extLst>
          </p:cNvPr>
          <p:cNvSpPr txBox="1"/>
          <p:nvPr/>
        </p:nvSpPr>
        <p:spPr>
          <a:xfrm>
            <a:off x="4355976" y="1628800"/>
            <a:ext cx="43924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/>
              <a:t>Mitglied:</a:t>
            </a:r>
          </a:p>
          <a:p>
            <a:r>
              <a:rPr lang="de-CH" dirty="0"/>
              <a:t>Früher im OV 3098 Köniz bis zur Auflösung</a:t>
            </a:r>
          </a:p>
          <a:p>
            <a:endParaRPr lang="de-CH" dirty="0"/>
          </a:p>
          <a:p>
            <a:r>
              <a:rPr lang="de-CH" dirty="0"/>
              <a:t>Danach Mitglied im starken </a:t>
            </a:r>
          </a:p>
          <a:p>
            <a:r>
              <a:rPr lang="de-CH" b="1" dirty="0">
                <a:solidFill>
                  <a:srgbClr val="FF0000"/>
                </a:solidFill>
              </a:rPr>
              <a:t>OV 3150 </a:t>
            </a:r>
            <a:r>
              <a:rPr lang="de-CH" b="1" dirty="0" err="1">
                <a:solidFill>
                  <a:srgbClr val="FF0000"/>
                </a:solidFill>
              </a:rPr>
              <a:t>Schwarzenburg</a:t>
            </a:r>
            <a:endParaRPr lang="de-CH" b="1" dirty="0">
              <a:solidFill>
                <a:srgbClr val="FF0000"/>
              </a:solidFill>
            </a:endParaRPr>
          </a:p>
          <a:p>
            <a:endParaRPr lang="de-CH" dirty="0"/>
          </a:p>
          <a:p>
            <a:r>
              <a:rPr lang="de-CH" dirty="0"/>
              <a:t>Danke an Daniel Fässler für Besuch an unserer Ausstellung.</a:t>
            </a:r>
          </a:p>
        </p:txBody>
      </p:sp>
    </p:spTree>
    <p:extLst>
      <p:ext uri="{BB962C8B-B14F-4D97-AF65-F5344CB8AC3E}">
        <p14:creationId xmlns:p14="http://schemas.microsoft.com/office/powerpoint/2010/main" val="351489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00EC18-3501-3299-32D1-75EC37CFB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648"/>
            <a:ext cx="8291513" cy="1282700"/>
          </a:xfrm>
        </p:spPr>
        <p:txBody>
          <a:bodyPr/>
          <a:lstStyle/>
          <a:p>
            <a:r>
              <a:rPr lang="de-CH" dirty="0"/>
              <a:t>Meine Laufbahn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4CC94C-765B-C504-3D18-7140D4140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432" y="1340768"/>
            <a:ext cx="8507039" cy="496855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de-CH" sz="2400" dirty="0"/>
              <a:t>Aufgewachsen in     3145Niederscherli/BE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dirty="0"/>
              <a:t>Gelernter Müller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dirty="0"/>
              <a:t>Weiterbildung Richtung    Fütterung/Herstellung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dirty="0"/>
              <a:t>Dipl. Futtermitteltechniker Int. Fachschule 1984/85 in      St. Margrethen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dirty="0"/>
              <a:t>17 Jahre selbständig, seit 2005   -  16,5 Jahre Mühle Fraubrunnen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e-CH" sz="2400" dirty="0"/>
              <a:t>Seit Ende 2021 bei Kunz Kunath AG Burgdorf</a:t>
            </a:r>
          </a:p>
        </p:txBody>
      </p:sp>
    </p:spTree>
    <p:extLst>
      <p:ext uri="{BB962C8B-B14F-4D97-AF65-F5344CB8AC3E}">
        <p14:creationId xmlns:p14="http://schemas.microsoft.com/office/powerpoint/2010/main" val="2041253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440FF-4081-9D0B-26A1-4B452EC3D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Kunz Kunath AG - Burgdorf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1873A5-0AA2-65EF-12B6-B4F166400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3025130"/>
          </a:xfrm>
        </p:spPr>
        <p:txBody>
          <a:bodyPr/>
          <a:lstStyle/>
          <a:p>
            <a:r>
              <a:rPr lang="de-CH" b="1" dirty="0"/>
              <a:t>PM nachstehender Gebiete</a:t>
            </a:r>
          </a:p>
          <a:p>
            <a:endParaRPr lang="de-CH" sz="900" dirty="0"/>
          </a:p>
          <a:p>
            <a:r>
              <a:rPr lang="de-CH" dirty="0"/>
              <a:t>Seit 2022 Kleintiere Beratung</a:t>
            </a:r>
          </a:p>
          <a:p>
            <a:r>
              <a:rPr lang="de-CH" sz="1400" dirty="0"/>
              <a:t>Übernommen v. Felix Aellig WF – in z.A. m.  Isidor Inauen und Markus Schwitter</a:t>
            </a:r>
          </a:p>
          <a:p>
            <a:r>
              <a:rPr lang="de-CH" dirty="0"/>
              <a:t>Seit 2023 Kleinwiederkäuer &amp; Pferde</a:t>
            </a:r>
          </a:p>
        </p:txBody>
      </p:sp>
    </p:spTree>
    <p:extLst>
      <p:ext uri="{BB962C8B-B14F-4D97-AF65-F5344CB8AC3E}">
        <p14:creationId xmlns:p14="http://schemas.microsoft.com/office/powerpoint/2010/main" val="988118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7A234F-25D7-1986-70F4-97824B36F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62" y="915948"/>
            <a:ext cx="6359264" cy="445909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4065CB-7E7D-5E45-7C46-D8148CC6E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-7676"/>
            <a:ext cx="8096190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82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DF36E-8DDB-9741-B6B3-0DCF86273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332656"/>
            <a:ext cx="7846640" cy="1368151"/>
          </a:xfrm>
        </p:spPr>
        <p:txBody>
          <a:bodyPr/>
          <a:lstStyle/>
          <a:p>
            <a:r>
              <a:rPr lang="de-DE" dirty="0"/>
              <a:t>Grundsätze zur </a:t>
            </a:r>
            <a:br>
              <a:rPr lang="de-DE" dirty="0"/>
            </a:br>
            <a:r>
              <a:rPr lang="de-DE" dirty="0"/>
              <a:t>Fütterung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141C4DE-1654-AF1D-4F5B-CA6F59D9CE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496" y="1700353"/>
            <a:ext cx="6318504" cy="411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40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36DA2-2C9A-DCB7-A7BA-AACD4279C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980728"/>
            <a:ext cx="8291513" cy="1282700"/>
          </a:xfrm>
        </p:spPr>
        <p:txBody>
          <a:bodyPr/>
          <a:lstStyle/>
          <a:p>
            <a:r>
              <a:rPr lang="de-DE" dirty="0"/>
              <a:t>So kann man nicht alles falsch machen – mit Garantie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158E3F-DD17-5901-3455-25402CE6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492896"/>
            <a:ext cx="8229600" cy="3025130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Kraftfuttereinsatz für Kaninchen     </a:t>
            </a:r>
          </a:p>
          <a:p>
            <a:pPr marL="0" indent="0">
              <a:buNone/>
            </a:pPr>
            <a:r>
              <a:rPr lang="de-DE" dirty="0"/>
              <a:t>30-35gr./kg LG                30-110kg/Jahr/Tier</a:t>
            </a:r>
          </a:p>
          <a:p>
            <a:pPr marL="0" indent="0">
              <a:buNone/>
            </a:pP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Kraftfutter für Legehuhn </a:t>
            </a:r>
            <a:r>
              <a:rPr lang="de-DE" dirty="0"/>
              <a:t>120gr./Tag = 44kg/J</a:t>
            </a:r>
          </a:p>
          <a:p>
            <a:pPr marL="0" indent="0">
              <a:buNone/>
            </a:pPr>
            <a:r>
              <a:rPr lang="de-CH" dirty="0">
                <a:solidFill>
                  <a:schemeClr val="accent6">
                    <a:lumMod val="75000"/>
                  </a:schemeClr>
                </a:solidFill>
              </a:rPr>
              <a:t>Truten</a:t>
            </a:r>
            <a:r>
              <a:rPr lang="de-CH" dirty="0"/>
              <a:t>                                3% vom LG                   </a:t>
            </a:r>
          </a:p>
          <a:p>
            <a:pPr marL="0" indent="0">
              <a:buNone/>
            </a:pPr>
            <a:r>
              <a:rPr lang="de-CH" dirty="0">
                <a:solidFill>
                  <a:schemeClr val="accent6">
                    <a:lumMod val="75000"/>
                  </a:schemeClr>
                </a:solidFill>
              </a:rPr>
              <a:t>Vögel</a:t>
            </a:r>
            <a:r>
              <a:rPr lang="de-CH" dirty="0"/>
              <a:t>                                  6-10% vom LG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E54227D-9DBC-5DF1-4025-6D3B20CD476E}"/>
              </a:ext>
            </a:extLst>
          </p:cNvPr>
          <p:cNvSpPr txBox="1"/>
          <p:nvPr/>
        </p:nvSpPr>
        <p:spPr>
          <a:xfrm>
            <a:off x="3203848" y="5518026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Leistungsverlangen u. Aktivitäten führen z. Mehrbedarf</a:t>
            </a:r>
            <a:endParaRPr lang="de-CH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60900"/>
      </p:ext>
    </p:extLst>
  </p:cSld>
  <p:clrMapOvr>
    <a:masterClrMapping/>
  </p:clrMapOvr>
</p:sld>
</file>

<file path=ppt/theme/theme1.xml><?xml version="1.0" encoding="utf-8"?>
<a:theme xmlns:a="http://schemas.openxmlformats.org/drawingml/2006/main" name="FORS_Vorlage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sign1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D1D1BACB9E134682CEBCA184C1580C" ma:contentTypeVersion="1" ma:contentTypeDescription="Create a new document." ma:contentTypeScope="" ma:versionID="1f8e9f0969c5f7853d89d3c4e6627d16">
  <xsd:schema xmlns:xsd="http://www.w3.org/2001/XMLSchema" xmlns:xs="http://www.w3.org/2001/XMLSchema" xmlns:p="http://schemas.microsoft.com/office/2006/metadata/properties" xmlns:ns3="c8651dec-e962-4358-ae22-b59effbd257d" targetNamespace="http://schemas.microsoft.com/office/2006/metadata/properties" ma:root="true" ma:fieldsID="72b62221d7e6b63b87aacfac00af6084" ns3:_="">
    <xsd:import namespace="c8651dec-e962-4358-ae22-b59effbd257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651dec-e962-4358-ae22-b59effbd257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3DB07F-D03F-4582-B59B-C8158ECF89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651dec-e962-4358-ae22-b59effbd25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BD5B91-F01B-4A1D-9641-121E3AFF38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852CF4-9647-47E0-B7C7-72570BD34107}">
  <ds:schemaRefs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c8651dec-e962-4358-ae22-b59effbd257d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FORS_Vorlage_Hobby</Template>
  <TotalTime>0</TotalTime>
  <Words>1339</Words>
  <Application>Microsoft Macintosh PowerPoint</Application>
  <PresentationFormat>Bildschirmpräsentation (4:3)</PresentationFormat>
  <Paragraphs>377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2" baseType="lpstr">
      <vt:lpstr>Arial</vt:lpstr>
      <vt:lpstr>Calibri</vt:lpstr>
      <vt:lpstr>Wingdings</vt:lpstr>
      <vt:lpstr>FORS_Vorlage</vt:lpstr>
      <vt:lpstr>1_Design1</vt:lpstr>
      <vt:lpstr>Züchter &amp; Obmänner-Tagung 13.9.25 Landschlacht/TG</vt:lpstr>
      <vt:lpstr>PowerPoint-Präsentation</vt:lpstr>
      <vt:lpstr>Vorstellung</vt:lpstr>
      <vt:lpstr>PowerPoint-Präsentation</vt:lpstr>
      <vt:lpstr>Meine Laufbahn</vt:lpstr>
      <vt:lpstr>Kunz Kunath AG - Burgdorf</vt:lpstr>
      <vt:lpstr>PowerPoint-Präsentation</vt:lpstr>
      <vt:lpstr>Grundsätze zur  Fütterung</vt:lpstr>
      <vt:lpstr>So kann man nicht alles falsch machen – mit Garantie</vt:lpstr>
      <vt:lpstr>PowerPoint-Präsentation</vt:lpstr>
      <vt:lpstr>Abteilung Kaninchen &amp; Meerschweinchen</vt:lpstr>
      <vt:lpstr>PowerPoint-Präsentation</vt:lpstr>
      <vt:lpstr>PowerPoint-Präsentation</vt:lpstr>
      <vt:lpstr>PowerPoint-Präsentation</vt:lpstr>
      <vt:lpstr>Hauptprobleme Gesundheit</vt:lpstr>
      <vt:lpstr>PowerPoint-Präsentation</vt:lpstr>
      <vt:lpstr>PowerPoint-Präsentation</vt:lpstr>
      <vt:lpstr>PowerPoint-Präsentation</vt:lpstr>
      <vt:lpstr>Vorbeugung und Heilung durch frische Pflanzen</vt:lpstr>
      <vt:lpstr>Inhaltsstoffe der Brennnessel</vt:lpstr>
      <vt:lpstr>Pflanzliche Oele – zur Unterstützung des Immunsystems</vt:lpstr>
      <vt:lpstr>PowerPoint-Präsentation</vt:lpstr>
      <vt:lpstr>Unsere Kaninchenfutter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Abteilung Geflügel &amp; Vögel</vt:lpstr>
      <vt:lpstr>PowerPoint-Präsentation</vt:lpstr>
      <vt:lpstr>PowerPoint-Präsentation</vt:lpstr>
      <vt:lpstr>PowerPoint-Präsentation</vt:lpstr>
      <vt:lpstr>Die Feinde der Hühner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Krähenbühl Andreas</dc:creator>
  <cp:lastModifiedBy>Daniel Fässler</cp:lastModifiedBy>
  <cp:revision>8</cp:revision>
  <cp:lastPrinted>2014-02-12T08:03:02Z</cp:lastPrinted>
  <dcterms:created xsi:type="dcterms:W3CDTF">2023-08-29T14:47:05Z</dcterms:created>
  <dcterms:modified xsi:type="dcterms:W3CDTF">2025-09-12T19:11:22Z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0x01010069D1D1BACB9E134682CEBCA184C1580C</vt:lpwstr>
  </property>
</Properties>
</file>